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9" r:id="rId3"/>
    <p:sldMasterId id="2147483744" r:id="rId4"/>
    <p:sldMasterId id="2147483769" r:id="rId5"/>
    <p:sldMasterId id="2147483781" r:id="rId6"/>
  </p:sldMasterIdLst>
  <p:notesMasterIdLst>
    <p:notesMasterId r:id="rId41"/>
  </p:notesMasterIdLst>
  <p:sldIdLst>
    <p:sldId id="258" r:id="rId7"/>
    <p:sldId id="280" r:id="rId8"/>
    <p:sldId id="498" r:id="rId9"/>
    <p:sldId id="261" r:id="rId10"/>
    <p:sldId id="262" r:id="rId11"/>
    <p:sldId id="501" r:id="rId12"/>
    <p:sldId id="416" r:id="rId13"/>
    <p:sldId id="502" r:id="rId14"/>
    <p:sldId id="517" r:id="rId15"/>
    <p:sldId id="518" r:id="rId16"/>
    <p:sldId id="503" r:id="rId17"/>
    <p:sldId id="519" r:id="rId18"/>
    <p:sldId id="520" r:id="rId19"/>
    <p:sldId id="521" r:id="rId20"/>
    <p:sldId id="522" r:id="rId21"/>
    <p:sldId id="523" r:id="rId22"/>
    <p:sldId id="524" r:id="rId23"/>
    <p:sldId id="525" r:id="rId24"/>
    <p:sldId id="526" r:id="rId25"/>
    <p:sldId id="527" r:id="rId26"/>
    <p:sldId id="528" r:id="rId27"/>
    <p:sldId id="529" r:id="rId28"/>
    <p:sldId id="530" r:id="rId29"/>
    <p:sldId id="531" r:id="rId30"/>
    <p:sldId id="532" r:id="rId31"/>
    <p:sldId id="533" r:id="rId32"/>
    <p:sldId id="534" r:id="rId33"/>
    <p:sldId id="535" r:id="rId34"/>
    <p:sldId id="536" r:id="rId35"/>
    <p:sldId id="427" r:id="rId36"/>
    <p:sldId id="271" r:id="rId37"/>
    <p:sldId id="272" r:id="rId38"/>
    <p:sldId id="279" r:id="rId39"/>
    <p:sldId id="44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chana Ananthanarayan" initials="AA" lastIdx="24" clrIdx="0">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2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68254" autoAdjust="0"/>
  </p:normalViewPr>
  <p:slideViewPr>
    <p:cSldViewPr snapToGrid="0">
      <p:cViewPr varScale="1">
        <p:scale>
          <a:sx n="65" d="100"/>
          <a:sy n="65" d="100"/>
        </p:scale>
        <p:origin x="173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8ECF88-3A5B-4BCF-8060-06192409EFC6}" type="datetimeFigureOut">
              <a:rPr lang="en-IN" smtClean="0"/>
              <a:t>04-08-2020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6A1C1-E87B-430A-8433-09A857813E5E}" type="slidenum">
              <a:rPr lang="en-IN" smtClean="0"/>
              <a:t>‹#›</a:t>
            </a:fld>
            <a:endParaRPr lang="en-IN"/>
          </a:p>
        </p:txBody>
      </p:sp>
    </p:spTree>
    <p:extLst>
      <p:ext uri="{BB962C8B-B14F-4D97-AF65-F5344CB8AC3E}">
        <p14:creationId xmlns:p14="http://schemas.microsoft.com/office/powerpoint/2010/main" val="3984411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So first, let's explore something known as a cascade failure.</a:t>
            </a:r>
          </a:p>
          <a:p>
            <a:pPr lvl="0"/>
            <a:r>
              <a:rPr lang="en-US" sz="1200" dirty="0">
                <a:latin typeface="Albany" pitchFamily="18"/>
                <a:cs typeface="Tahoma" pitchFamily="2"/>
              </a:rPr>
              <a:t>Whenever you have a large number of interdependent services, there is always a possibility that one of them could be in a failed state; for any number of reasons: an </a:t>
            </a:r>
            <a:r>
              <a:rPr lang="en-US" sz="1200" dirty="0" err="1">
                <a:latin typeface="Albany" pitchFamily="18"/>
                <a:cs typeface="Tahoma" pitchFamily="2"/>
              </a:rPr>
              <a:t>unforseen</a:t>
            </a:r>
            <a:r>
              <a:rPr lang="en-US" sz="1200" dirty="0">
                <a:latin typeface="Albany" pitchFamily="18"/>
                <a:cs typeface="Tahoma" pitchFamily="2"/>
              </a:rPr>
              <a:t> runtime error, out of memory, we pushed a bad version of the code, it is overrun by too many simultaneous requests, etc. etc.  In fact if you have 600 microservices as in the Netflix example, you can depend on at least one in a failed state a good portion of the time.</a:t>
            </a:r>
          </a:p>
          <a:p>
            <a:pPr lvl="0"/>
            <a:r>
              <a:rPr lang="en-US" sz="1200" dirty="0">
                <a:latin typeface="Albany" pitchFamily="18"/>
                <a:cs typeface="Tahoma" pitchFamily="2"/>
              </a:rPr>
              <a:t>The issue is the affect that individual failures have on other services.  In this illustration you can see that a single failure in a single service affects all of its clients, and their clients are affected, and so forth and so on.  And the result of this is a ripple affect throughout our cluster of services, inevitably leading to visible problems in our user-facing interfaces.</a:t>
            </a:r>
          </a:p>
          <a:p>
            <a:pPr lvl="0"/>
            <a:r>
              <a:rPr lang="en-US" sz="1200" dirty="0">
                <a:latin typeface="Albany" pitchFamily="18"/>
                <a:cs typeface="Tahoma" pitchFamily="2"/>
              </a:rPr>
              <a:t>A microservices architecture is vulnerable to this type of cascade failure.   And if we are not proactive in addressing this we can count on a lot of trouble.</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8</a:t>
            </a:fld>
            <a:endParaRPr lang="en-IN"/>
          </a:p>
        </p:txBody>
      </p:sp>
    </p:spTree>
    <p:extLst>
      <p:ext uri="{BB962C8B-B14F-4D97-AF65-F5344CB8AC3E}">
        <p14:creationId xmlns:p14="http://schemas.microsoft.com/office/powerpoint/2010/main" val="929955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err="1">
                <a:latin typeface="Albany" pitchFamily="18"/>
                <a:cs typeface="Tahoma" pitchFamily="2"/>
              </a:rPr>
              <a:t>Hystrix</a:t>
            </a:r>
            <a:r>
              <a:rPr lang="en-US" dirty="0">
                <a:latin typeface="Albany" pitchFamily="18"/>
                <a:cs typeface="Tahoma" pitchFamily="2"/>
              </a:rPr>
              <a:t> allows us  a good deal of fine-tuning regarding the failure detection and recovery behavior.</a:t>
            </a:r>
          </a:p>
          <a:p>
            <a:pPr lvl="0"/>
            <a:r>
              <a:rPr lang="en-US" dirty="0">
                <a:latin typeface="Albany" pitchFamily="18"/>
                <a:cs typeface="Tahoma" pitchFamily="2"/>
              </a:rPr>
              <a:t>In this example, we've adjusted the error </a:t>
            </a:r>
            <a:r>
              <a:rPr lang="en-US" dirty="0" err="1">
                <a:latin typeface="Albany" pitchFamily="18"/>
                <a:cs typeface="Tahoma" pitchFamily="2"/>
              </a:rPr>
              <a:t>threshhold</a:t>
            </a:r>
            <a:r>
              <a:rPr lang="en-US" dirty="0">
                <a:latin typeface="Albany" pitchFamily="18"/>
                <a:cs typeface="Tahoma" pitchFamily="2"/>
              </a:rPr>
              <a:t>.  This is similar to changing the amperage rating on a physical circuit breaker.  In this case, if </a:t>
            </a:r>
            <a:r>
              <a:rPr lang="en-US" dirty="0" err="1">
                <a:latin typeface="Albany" pitchFamily="18"/>
                <a:cs typeface="Tahoma" pitchFamily="2"/>
              </a:rPr>
              <a:t>Hystrix</a:t>
            </a:r>
            <a:r>
              <a:rPr lang="en-US" dirty="0">
                <a:latin typeface="Albany" pitchFamily="18"/>
                <a:cs typeface="Tahoma" pitchFamily="2"/>
              </a:rPr>
              <a:t> detects a 20% failure rate over a 10 second “moving” window of time, it will trip the breaker</a:t>
            </a:r>
          </a:p>
          <a:p>
            <a:pPr lvl="0"/>
            <a:r>
              <a:rPr lang="en-US" dirty="0">
                <a:latin typeface="Albany" pitchFamily="18"/>
                <a:cs typeface="Tahoma" pitchFamily="2"/>
              </a:rPr>
              <a:t>The next setting is about sleep.  This refers to how long the breaker will stay open after being tripped.  We have determined that a 5 second reset time is too leisurely, so we've set to a quicker 1 second response instead.</a:t>
            </a:r>
          </a:p>
          <a:p>
            <a:pPr lvl="0"/>
            <a:r>
              <a:rPr lang="en-US" dirty="0">
                <a:latin typeface="Albany" pitchFamily="18"/>
                <a:cs typeface="Tahoma" pitchFamily="2"/>
              </a:rPr>
              <a:t>If you want to see all of the options that are available – and there are quite a few! – take a look at this link to </a:t>
            </a:r>
            <a:r>
              <a:rPr lang="en-US" dirty="0" err="1">
                <a:latin typeface="Albany" pitchFamily="18"/>
                <a:cs typeface="Tahoma" pitchFamily="2"/>
              </a:rPr>
              <a:t>Hystrix</a:t>
            </a:r>
            <a:r>
              <a:rPr lang="en-US" dirty="0">
                <a:latin typeface="Albany" pitchFamily="18"/>
                <a:cs typeface="Tahoma" pitchFamily="2"/>
              </a:rPr>
              <a:t> “</a:t>
            </a:r>
            <a:r>
              <a:rPr lang="en-US" dirty="0" err="1">
                <a:latin typeface="Albany" pitchFamily="18"/>
                <a:cs typeface="Tahoma" pitchFamily="2"/>
              </a:rPr>
              <a:t>Javanica</a:t>
            </a:r>
            <a:r>
              <a:rPr lang="en-US" dirty="0">
                <a:latin typeface="Albany" pitchFamily="18"/>
                <a:cs typeface="Tahoma" pitchFamily="2"/>
              </a:rPr>
              <a:t>”.  </a:t>
            </a:r>
            <a:r>
              <a:rPr lang="en-US" dirty="0" err="1">
                <a:latin typeface="Albany" pitchFamily="18"/>
                <a:cs typeface="Tahoma" pitchFamily="2"/>
              </a:rPr>
              <a:t>Javanica</a:t>
            </a:r>
            <a:r>
              <a:rPr lang="en-US" dirty="0">
                <a:latin typeface="Albany" pitchFamily="18"/>
                <a:cs typeface="Tahoma" pitchFamily="2"/>
              </a:rPr>
              <a:t> is Netflix's Java library for </a:t>
            </a:r>
            <a:r>
              <a:rPr lang="en-US" dirty="0" err="1">
                <a:latin typeface="Albany" pitchFamily="18"/>
                <a:cs typeface="Tahoma" pitchFamily="2"/>
              </a:rPr>
              <a:t>Hystrix</a:t>
            </a:r>
            <a:r>
              <a:rPr lang="en-US" dirty="0">
                <a:latin typeface="Albany" pitchFamily="18"/>
                <a:cs typeface="Tahoma" pitchFamily="2"/>
              </a:rPr>
              <a:t>, and I think their documentation here is quite good, much better than what they've done in the Ribbon documentation for example.</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17</a:t>
            </a:fld>
            <a:endParaRPr lang="en-IN"/>
          </a:p>
        </p:txBody>
      </p:sp>
    </p:spTree>
    <p:extLst>
      <p:ext uri="{BB962C8B-B14F-4D97-AF65-F5344CB8AC3E}">
        <p14:creationId xmlns:p14="http://schemas.microsoft.com/office/powerpoint/2010/main" val="2416396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One thought about </a:t>
            </a:r>
            <a:r>
              <a:rPr lang="en-US" sz="1200" dirty="0" err="1">
                <a:latin typeface="Albany" pitchFamily="18"/>
                <a:cs typeface="Tahoma" pitchFamily="2"/>
              </a:rPr>
              <a:t>Hystrix</a:t>
            </a:r>
            <a:r>
              <a:rPr lang="en-US" sz="1200" dirty="0">
                <a:latin typeface="Albany" pitchFamily="18"/>
                <a:cs typeface="Tahoma" pitchFamily="2"/>
              </a:rPr>
              <a:t> – it can be used independently from Eureka, Ribbon, Feign and the rest.  </a:t>
            </a:r>
          </a:p>
          <a:p>
            <a:pPr lvl="0"/>
            <a:r>
              <a:rPr lang="en-US" sz="1200" dirty="0">
                <a:latin typeface="Albany" pitchFamily="18"/>
                <a:cs typeface="Tahoma" pitchFamily="2"/>
              </a:rPr>
              <a:t>Actually, you can use all of these services independently of one another.  But you may find that </a:t>
            </a:r>
            <a:r>
              <a:rPr lang="en-US" sz="1200" dirty="0" err="1">
                <a:latin typeface="Albany" pitchFamily="18"/>
                <a:cs typeface="Tahoma" pitchFamily="2"/>
              </a:rPr>
              <a:t>Hystrix</a:t>
            </a:r>
            <a:r>
              <a:rPr lang="en-US" sz="1200" dirty="0">
                <a:latin typeface="Albany" pitchFamily="18"/>
                <a:cs typeface="Tahoma" pitchFamily="2"/>
              </a:rPr>
              <a:t> has a very broad set of possible uses.  In these cases it is just a matter of bringing in the dependency without any of the rest of Spring Cloud Netflix.</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18</a:t>
            </a:fld>
            <a:endParaRPr lang="en-IN"/>
          </a:p>
        </p:txBody>
      </p:sp>
    </p:spTree>
    <p:extLst>
      <p:ext uri="{BB962C8B-B14F-4D97-AF65-F5344CB8AC3E}">
        <p14:creationId xmlns:p14="http://schemas.microsoft.com/office/powerpoint/2010/main" val="4017205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To make it more interesting, the </a:t>
            </a:r>
            <a:r>
              <a:rPr lang="en-US" sz="1200" dirty="0" err="1">
                <a:latin typeface="Albany" pitchFamily="18"/>
                <a:cs typeface="Tahoma" pitchFamily="2"/>
              </a:rPr>
              <a:t>HystrixCommand</a:t>
            </a:r>
            <a:r>
              <a:rPr lang="en-US" sz="1200" dirty="0">
                <a:latin typeface="Albany" pitchFamily="18"/>
                <a:cs typeface="Tahoma" pitchFamily="2"/>
              </a:rPr>
              <a:t> gives us some really nice options for how we want the target logic to be invoked.</a:t>
            </a:r>
          </a:p>
          <a:p>
            <a:pPr lvl="0"/>
            <a:r>
              <a:rPr lang="en-US" sz="1200" dirty="0">
                <a:latin typeface="Albany" pitchFamily="18"/>
                <a:cs typeface="Tahoma" pitchFamily="2"/>
              </a:rPr>
              <a:t>The default is synchronous execution, the same as you were probably expecting.  We execute the command, and when it is done we get control back.  In the interim, we are blocking up one of our threads.</a:t>
            </a:r>
          </a:p>
          <a:p>
            <a:pPr lvl="0"/>
            <a:r>
              <a:rPr lang="en-US" sz="1200" dirty="0">
                <a:latin typeface="Albany" pitchFamily="18"/>
                <a:cs typeface="Tahoma" pitchFamily="2"/>
              </a:rPr>
              <a:t>But we also have the option to fire the command in a separate thread.  This is essentially the same as what I can do with Spring's @Async annotation, except adding the circuit breaker feature to it.  This is an excellent way to improve throughput if I have multiple work items that do not necessarily need to run in sequential order.  And it is really easy to implement too because all we need to do is have the method signature return a Java Future.</a:t>
            </a:r>
          </a:p>
          <a:p>
            <a:pPr lvl="0"/>
            <a:r>
              <a:rPr lang="en-US" sz="1200" dirty="0">
                <a:latin typeface="Albany" pitchFamily="18"/>
                <a:cs typeface="Tahoma" pitchFamily="2"/>
              </a:rPr>
              <a:t>Even more interesting is the reactive model.  This is asynchronous too, but even better because we don't need to query a Future object to see if it is done yet.  We can have an Observable that will be executed as soon as the work is done, and therefore all we need to do is listen for the event.</a:t>
            </a:r>
          </a:p>
          <a:p>
            <a:pPr lvl="0"/>
            <a:r>
              <a:rPr lang="en-US" sz="1200" dirty="0">
                <a:latin typeface="Albany" pitchFamily="18"/>
                <a:cs typeface="Tahoma" pitchFamily="2"/>
              </a:rPr>
              <a:t>Let's take a look at some examples.</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19</a:t>
            </a:fld>
            <a:endParaRPr lang="en-IN"/>
          </a:p>
        </p:txBody>
      </p:sp>
    </p:spTree>
    <p:extLst>
      <p:ext uri="{BB962C8B-B14F-4D97-AF65-F5344CB8AC3E}">
        <p14:creationId xmlns:p14="http://schemas.microsoft.com/office/powerpoint/2010/main" val="3616077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Here is an example of an Asynchronous command execution via </a:t>
            </a:r>
            <a:r>
              <a:rPr lang="en-US" sz="1200" dirty="0" err="1">
                <a:latin typeface="Albany" pitchFamily="18"/>
                <a:cs typeface="Tahoma" pitchFamily="2"/>
              </a:rPr>
              <a:t>Hystrix</a:t>
            </a:r>
            <a:r>
              <a:rPr lang="en-US" sz="1200" dirty="0">
                <a:latin typeface="Albany" pitchFamily="18"/>
                <a:cs typeface="Tahoma" pitchFamily="2"/>
              </a:rPr>
              <a:t>.</a:t>
            </a:r>
          </a:p>
          <a:p>
            <a:pPr lvl="0"/>
            <a:r>
              <a:rPr lang="en-US" sz="1200" dirty="0">
                <a:latin typeface="Albany" pitchFamily="18"/>
                <a:cs typeface="Tahoma" pitchFamily="2"/>
              </a:rPr>
              <a:t>Essentially, the only real difference is the return type.  Any return type based on a Java Future tells </a:t>
            </a:r>
            <a:r>
              <a:rPr lang="en-US" sz="1200" dirty="0" err="1">
                <a:latin typeface="Albany" pitchFamily="18"/>
                <a:cs typeface="Tahoma" pitchFamily="2"/>
              </a:rPr>
              <a:t>Hystrix</a:t>
            </a:r>
            <a:r>
              <a:rPr lang="en-US" sz="1200" dirty="0">
                <a:latin typeface="Albany" pitchFamily="18"/>
                <a:cs typeface="Tahoma" pitchFamily="2"/>
              </a:rPr>
              <a:t> to invoke the method in a separate thread.  The caller of this method gets the Future immediately, and has the option of checking the Future to see if it is done, and what the result is.</a:t>
            </a:r>
          </a:p>
          <a:p>
            <a:pPr lvl="0"/>
            <a:r>
              <a:rPr lang="en-US" sz="1200" dirty="0">
                <a:latin typeface="Albany" pitchFamily="18"/>
                <a:cs typeface="Tahoma" pitchFamily="2"/>
              </a:rPr>
              <a:t>The only unusual part is the </a:t>
            </a:r>
            <a:r>
              <a:rPr lang="en-US" sz="1200" dirty="0" err="1">
                <a:latin typeface="Albany" pitchFamily="18"/>
                <a:cs typeface="Tahoma" pitchFamily="2"/>
              </a:rPr>
              <a:t>AsyncResult</a:t>
            </a:r>
            <a:r>
              <a:rPr lang="en-US" sz="1200" dirty="0">
                <a:latin typeface="Albany" pitchFamily="18"/>
                <a:cs typeface="Tahoma" pitchFamily="2"/>
              </a:rPr>
              <a:t>.  Suffice it to say that the returned value needs to be wrapped in an </a:t>
            </a:r>
            <a:r>
              <a:rPr lang="en-US" sz="1200" dirty="0" err="1">
                <a:latin typeface="Albany" pitchFamily="18"/>
                <a:cs typeface="Tahoma" pitchFamily="2"/>
              </a:rPr>
              <a:t>AsyncResult</a:t>
            </a:r>
            <a:r>
              <a:rPr lang="en-US" sz="1200" dirty="0">
                <a:latin typeface="Albany" pitchFamily="18"/>
                <a:cs typeface="Tahoma" pitchFamily="2"/>
              </a:rPr>
              <a:t> to keep the compiler happy.  The invocation takes place in another thread, managed by </a:t>
            </a:r>
            <a:r>
              <a:rPr lang="en-US" sz="1200" dirty="0" err="1">
                <a:latin typeface="Albany" pitchFamily="18"/>
                <a:cs typeface="Tahoma" pitchFamily="2"/>
              </a:rPr>
              <a:t>Hystrix</a:t>
            </a:r>
            <a:r>
              <a:rPr lang="en-US" sz="1200" dirty="0">
                <a:latin typeface="Albany" pitchFamily="18"/>
                <a:cs typeface="Tahoma" pitchFamily="2"/>
              </a:rPr>
              <a:t>.</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20</a:t>
            </a:fld>
            <a:endParaRPr lang="en-IN"/>
          </a:p>
        </p:txBody>
      </p:sp>
    </p:spTree>
    <p:extLst>
      <p:ext uri="{BB962C8B-B14F-4D97-AF65-F5344CB8AC3E}">
        <p14:creationId xmlns:p14="http://schemas.microsoft.com/office/powerpoint/2010/main" val="3806833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And here is the Reactive model.  Note that the returned value is some kind of Observable; this instructs </a:t>
            </a:r>
            <a:r>
              <a:rPr lang="en-US" sz="1200" dirty="0" err="1">
                <a:latin typeface="Albany" pitchFamily="18"/>
                <a:cs typeface="Tahoma" pitchFamily="2"/>
              </a:rPr>
              <a:t>Hystrix</a:t>
            </a:r>
            <a:r>
              <a:rPr lang="en-US" sz="1200" dirty="0">
                <a:latin typeface="Albany" pitchFamily="18"/>
                <a:cs typeface="Tahoma" pitchFamily="2"/>
              </a:rPr>
              <a:t> to use the reactive model for invocation.  The caller of this code will get the observable, and can subscribe to it as a Listener.  The listening code will be invoked automatically as soon as the call is complete.  </a:t>
            </a:r>
          </a:p>
          <a:p>
            <a:pPr lvl="0"/>
            <a:r>
              <a:rPr lang="en-US" sz="1200" dirty="0">
                <a:latin typeface="Albany" pitchFamily="18"/>
                <a:cs typeface="Tahoma" pitchFamily="2"/>
              </a:rPr>
              <a:t>Note that similar to the previous, the method needs to return an </a:t>
            </a:r>
            <a:r>
              <a:rPr lang="en-US" sz="1200" dirty="0" err="1">
                <a:latin typeface="Albany" pitchFamily="18"/>
                <a:cs typeface="Tahoma" pitchFamily="2"/>
              </a:rPr>
              <a:t>ObservableResult</a:t>
            </a:r>
            <a:r>
              <a:rPr lang="en-US" sz="1200" dirty="0">
                <a:latin typeface="Albany" pitchFamily="18"/>
                <a:cs typeface="Tahoma" pitchFamily="2"/>
              </a:rPr>
              <a:t> to make the compiler happy.</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21</a:t>
            </a:fld>
            <a:endParaRPr lang="en-IN"/>
          </a:p>
        </p:txBody>
      </p:sp>
    </p:spTree>
    <p:extLst>
      <p:ext uri="{BB962C8B-B14F-4D97-AF65-F5344CB8AC3E}">
        <p14:creationId xmlns:p14="http://schemas.microsoft.com/office/powerpoint/2010/main" val="2508963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As mentioned, there are a number of useful properties that you can set to fine-tune the behavior.  This is a short set of helpful ones.</a:t>
            </a:r>
          </a:p>
          <a:p>
            <a:pPr lvl="0"/>
            <a:r>
              <a:rPr lang="en-US" sz="1200" dirty="0">
                <a:latin typeface="Albany" pitchFamily="18"/>
                <a:cs typeface="Tahoma" pitchFamily="2"/>
              </a:rPr>
              <a:t>A nice one off the bat is related to timeout.  Sometimes our systems are sensitive to more than just failure, but slow performance.  We may decide that if a target service's performance degrades beyond a certain point, we might as well consider it unavailable.  Besides, perhaps the reason the target service is slow is because it is overwhelmed with work – opening the breaker will give it some breathing room.</a:t>
            </a:r>
          </a:p>
          <a:p>
            <a:pPr lvl="0"/>
            <a:r>
              <a:rPr lang="en-US" sz="1200" dirty="0">
                <a:latin typeface="Albany" pitchFamily="18"/>
                <a:cs typeface="Tahoma" pitchFamily="2"/>
              </a:rPr>
              <a:t>The request volume threshold is tricky.  This is describing the threshold beyond which we want the circuit breaker to be 'active'.  This is not talking about a number of errors.  For example, we could say that if we have less than 5 transactions within a 10 second period, we might not want the circuit breaker functionality to even be active, even if all 5 fail.</a:t>
            </a:r>
          </a:p>
          <a:p>
            <a:pPr lvl="0"/>
            <a:r>
              <a:rPr lang="en-US" sz="1200" dirty="0">
                <a:latin typeface="Albany" pitchFamily="18"/>
                <a:cs typeface="Tahoma" pitchFamily="2"/>
              </a:rPr>
              <a:t>The </a:t>
            </a:r>
            <a:r>
              <a:rPr lang="en-US" sz="1200" dirty="0" err="1">
                <a:latin typeface="Albany" pitchFamily="18"/>
                <a:cs typeface="Tahoma" pitchFamily="2"/>
              </a:rPr>
              <a:t>errorThresholdPercentage</a:t>
            </a:r>
            <a:r>
              <a:rPr lang="en-US" sz="1200" dirty="0">
                <a:latin typeface="Albany" pitchFamily="18"/>
                <a:cs typeface="Tahoma" pitchFamily="2"/>
              </a:rPr>
              <a:t> is easier.  This is setting the 'Amperage' of our breaker.  If more than some % of attempts fail within a moving 10 second time window, the breaker should open.  Default is 50% - we'll consider 50% a systemic failure.</a:t>
            </a:r>
          </a:p>
          <a:p>
            <a:pPr lvl="0"/>
            <a:r>
              <a:rPr lang="en-US" sz="1200" dirty="0">
                <a:latin typeface="Albany" pitchFamily="18"/>
                <a:cs typeface="Tahoma" pitchFamily="2"/>
              </a:rPr>
              <a:t>Now I've mentioned a few times about a 10 second period, or 10 second “moving time window”.  This window is configurable using this '</a:t>
            </a:r>
            <a:r>
              <a:rPr lang="en-US" sz="1200" dirty="0" err="1">
                <a:latin typeface="Albany" pitchFamily="18"/>
                <a:cs typeface="Tahoma" pitchFamily="2"/>
              </a:rPr>
              <a:t>rollingStats</a:t>
            </a:r>
            <a:r>
              <a:rPr lang="en-US" sz="1200" dirty="0">
                <a:latin typeface="Albany" pitchFamily="18"/>
                <a:cs typeface="Tahoma" pitchFamily="2"/>
              </a:rPr>
              <a:t>' property.  Essentially, </a:t>
            </a:r>
            <a:r>
              <a:rPr lang="en-US" sz="1200" dirty="0" err="1">
                <a:latin typeface="Albany" pitchFamily="18"/>
                <a:cs typeface="Tahoma" pitchFamily="2"/>
              </a:rPr>
              <a:t>Hystrix</a:t>
            </a:r>
            <a:r>
              <a:rPr lang="en-US" sz="1200" dirty="0">
                <a:latin typeface="Albany" pitchFamily="18"/>
                <a:cs typeface="Tahoma" pitchFamily="2"/>
              </a:rPr>
              <a:t> keeps track of the exact time when each failure occurred.  When a new failure occurs, it adds it to the collection, throws out any events that happened before the threshold started, and checks the threshold.  </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22</a:t>
            </a:fld>
            <a:endParaRPr lang="en-IN"/>
          </a:p>
        </p:txBody>
      </p:sp>
    </p:spTree>
    <p:extLst>
      <p:ext uri="{BB962C8B-B14F-4D97-AF65-F5344CB8AC3E}">
        <p14:creationId xmlns:p14="http://schemas.microsoft.com/office/powerpoint/2010/main" val="1253474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The </a:t>
            </a:r>
            <a:r>
              <a:rPr lang="en-US" sz="1200" dirty="0" err="1">
                <a:latin typeface="Albany" pitchFamily="18"/>
                <a:cs typeface="Tahoma" pitchFamily="2"/>
              </a:rPr>
              <a:t>Hystrix</a:t>
            </a:r>
            <a:r>
              <a:rPr lang="en-US" sz="1200" dirty="0">
                <a:latin typeface="Albany" pitchFamily="18"/>
                <a:cs typeface="Tahoma" pitchFamily="2"/>
              </a:rPr>
              <a:t> circuit breaker is designed to reset itself.  After all, if the circuit breakers required manual interaction to reset them like the ones in our homes, and if we had hundreds of them throughout our codebase, we would have created a different kind of nightmare.  Better to describe to </a:t>
            </a:r>
            <a:r>
              <a:rPr lang="en-US" sz="1200" dirty="0" err="1">
                <a:latin typeface="Albany" pitchFamily="18"/>
                <a:cs typeface="Tahoma" pitchFamily="2"/>
              </a:rPr>
              <a:t>Hystrix</a:t>
            </a:r>
            <a:r>
              <a:rPr lang="en-US" sz="1200" dirty="0">
                <a:latin typeface="Albany" pitchFamily="18"/>
                <a:cs typeface="Tahoma" pitchFamily="2"/>
              </a:rPr>
              <a:t> what policy we would like it to follow to automatically reset breakers.</a:t>
            </a:r>
          </a:p>
          <a:p>
            <a:pPr lvl="0"/>
            <a:r>
              <a:rPr lang="en-US" sz="1200" dirty="0">
                <a:latin typeface="Albany" pitchFamily="18"/>
                <a:cs typeface="Tahoma" pitchFamily="2"/>
              </a:rPr>
              <a:t>The main item to control is how long we would like the breaker to stay open before </a:t>
            </a:r>
            <a:r>
              <a:rPr lang="en-US" sz="1200" dirty="0" err="1">
                <a:latin typeface="Albany" pitchFamily="18"/>
                <a:cs typeface="Tahoma" pitchFamily="2"/>
              </a:rPr>
              <a:t>Hystrix</a:t>
            </a:r>
            <a:r>
              <a:rPr lang="en-US" sz="1200" dirty="0">
                <a:latin typeface="Albany" pitchFamily="18"/>
                <a:cs typeface="Tahoma" pitchFamily="2"/>
              </a:rPr>
              <a:t> tries to close it again.  This is controlled by the </a:t>
            </a:r>
            <a:r>
              <a:rPr lang="en-US" sz="1200" dirty="0" err="1">
                <a:latin typeface="Albany" pitchFamily="18"/>
                <a:cs typeface="Tahoma" pitchFamily="2"/>
              </a:rPr>
              <a:t>sleepWindow</a:t>
            </a:r>
            <a:r>
              <a:rPr lang="en-US" sz="1200" dirty="0">
                <a:latin typeface="Albany" pitchFamily="18"/>
                <a:cs typeface="Tahoma" pitchFamily="2"/>
              </a:rPr>
              <a:t> property here.  You can also force the circuit breaker closed using the </a:t>
            </a:r>
            <a:r>
              <a:rPr lang="en-US" sz="1200" dirty="0" err="1">
                <a:latin typeface="Albany" pitchFamily="18"/>
                <a:cs typeface="Tahoma" pitchFamily="2"/>
              </a:rPr>
              <a:t>forceClosed</a:t>
            </a:r>
            <a:r>
              <a:rPr lang="en-US" sz="1200" dirty="0">
                <a:latin typeface="Albany" pitchFamily="18"/>
                <a:cs typeface="Tahoma" pitchFamily="2"/>
              </a:rPr>
              <a:t> property, but it is a bit difficult to think of a realistic case to use this property.</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23</a:t>
            </a:fld>
            <a:endParaRPr lang="en-IN"/>
          </a:p>
        </p:txBody>
      </p:sp>
    </p:spTree>
    <p:extLst>
      <p:ext uri="{BB962C8B-B14F-4D97-AF65-F5344CB8AC3E}">
        <p14:creationId xmlns:p14="http://schemas.microsoft.com/office/powerpoint/2010/main" val="1791719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At this point you have enough knowledge to work through the exercise at the end of the module.  But before we stop, I'd like to introduce to you some interesting monitoring options that you can use to keep an eye on the “circuits” in your systems so you can visually see that everything is running successfully.</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24</a:t>
            </a:fld>
            <a:endParaRPr lang="en-IN"/>
          </a:p>
        </p:txBody>
      </p:sp>
    </p:spTree>
    <p:extLst>
      <p:ext uri="{BB962C8B-B14F-4D97-AF65-F5344CB8AC3E}">
        <p14:creationId xmlns:p14="http://schemas.microsoft.com/office/powerpoint/2010/main" val="3484501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One thing that is important to consider in any microservice environment is the monitoring of the various services.  One of the items we should really keep an eye on is our circuit breakers, and how often they are tripping, and why.</a:t>
            </a:r>
          </a:p>
          <a:p>
            <a:pPr lvl="0"/>
            <a:r>
              <a:rPr lang="en-US" dirty="0">
                <a:latin typeface="Albany" pitchFamily="18"/>
                <a:cs typeface="Tahoma" pitchFamily="2"/>
              </a:rPr>
              <a:t>A really nice feature of </a:t>
            </a:r>
            <a:r>
              <a:rPr lang="en-US" dirty="0" err="1">
                <a:latin typeface="Albany" pitchFamily="18"/>
                <a:cs typeface="Tahoma" pitchFamily="2"/>
              </a:rPr>
              <a:t>Hystrix</a:t>
            </a:r>
            <a:r>
              <a:rPr lang="en-US" dirty="0">
                <a:latin typeface="Albany" pitchFamily="18"/>
                <a:cs typeface="Tahoma" pitchFamily="2"/>
              </a:rPr>
              <a:t> is the </a:t>
            </a:r>
            <a:r>
              <a:rPr lang="en-US" dirty="0" err="1">
                <a:latin typeface="Albany" pitchFamily="18"/>
                <a:cs typeface="Tahoma" pitchFamily="2"/>
              </a:rPr>
              <a:t>Hystrix</a:t>
            </a:r>
            <a:r>
              <a:rPr lang="en-US" dirty="0">
                <a:latin typeface="Albany" pitchFamily="18"/>
                <a:cs typeface="Tahoma" pitchFamily="2"/>
              </a:rPr>
              <a:t> Dashboard.  This provides a nice web interface showing all the state of all the circuit breakers within an application.  It takes a bit of time to get used to what the display is telling you, but in time you can see that it is giving you a LOT of insight into your application.</a:t>
            </a:r>
          </a:p>
          <a:p>
            <a:pPr lvl="0"/>
            <a:endParaRPr lang="en-US" dirty="0">
              <a:latin typeface="Albany" pitchFamily="18"/>
              <a:cs typeface="Tahoma" pitchFamily="2"/>
            </a:endParaRP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25</a:t>
            </a:fld>
            <a:endParaRPr lang="en-IN"/>
          </a:p>
        </p:txBody>
      </p:sp>
    </p:spTree>
    <p:extLst>
      <p:ext uri="{BB962C8B-B14F-4D97-AF65-F5344CB8AC3E}">
        <p14:creationId xmlns:p14="http://schemas.microsoft.com/office/powerpoint/2010/main" val="3502131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To add the </a:t>
            </a:r>
            <a:r>
              <a:rPr lang="en-US" sz="1200" dirty="0" err="1">
                <a:latin typeface="Albany" pitchFamily="18"/>
                <a:cs typeface="Tahoma" pitchFamily="2"/>
              </a:rPr>
              <a:t>hystrix</a:t>
            </a:r>
            <a:r>
              <a:rPr lang="en-US" sz="1200" dirty="0">
                <a:latin typeface="Albany" pitchFamily="18"/>
                <a:cs typeface="Tahoma" pitchFamily="2"/>
              </a:rPr>
              <a:t> DASHBOARD to your application, you need only add the spring cloud dependency for the dashboard, and make sure that the spring boot actuator is also present.</a:t>
            </a:r>
          </a:p>
          <a:p>
            <a:pPr lvl="0"/>
            <a:r>
              <a:rPr lang="en-US" sz="1200" dirty="0">
                <a:latin typeface="Albany" pitchFamily="18"/>
                <a:cs typeface="Tahoma" pitchFamily="2"/>
              </a:rPr>
              <a:t>To enable the dashboard, within your configuration class, IN ADDITION to any enable annotation you have for </a:t>
            </a:r>
            <a:r>
              <a:rPr lang="en-US" sz="1200" dirty="0" err="1">
                <a:latin typeface="Albany" pitchFamily="18"/>
                <a:cs typeface="Tahoma" pitchFamily="2"/>
              </a:rPr>
              <a:t>Hystrix</a:t>
            </a:r>
            <a:r>
              <a:rPr lang="en-US" sz="1200" dirty="0">
                <a:latin typeface="Albany" pitchFamily="18"/>
                <a:cs typeface="Tahoma" pitchFamily="2"/>
              </a:rPr>
              <a:t> itself, add the @</a:t>
            </a:r>
            <a:r>
              <a:rPr lang="en-US" sz="1200" dirty="0" err="1">
                <a:latin typeface="Albany" pitchFamily="18"/>
                <a:cs typeface="Tahoma" pitchFamily="2"/>
              </a:rPr>
              <a:t>EnableHystrixDashboard</a:t>
            </a:r>
            <a:r>
              <a:rPr lang="en-US" sz="1200" dirty="0">
                <a:latin typeface="Albany" pitchFamily="18"/>
                <a:cs typeface="Tahoma" pitchFamily="2"/>
              </a:rPr>
              <a:t> annotation.</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26</a:t>
            </a:fld>
            <a:endParaRPr lang="en-IN"/>
          </a:p>
        </p:txBody>
      </p:sp>
    </p:spTree>
    <p:extLst>
      <p:ext uri="{BB962C8B-B14F-4D97-AF65-F5344CB8AC3E}">
        <p14:creationId xmlns:p14="http://schemas.microsoft.com/office/powerpoint/2010/main" val="3875340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Now to be fair a Monolithic application can have a failure of a single component cause a ripple effect across the application, but we are far more vulnerable to this in a distributed system.  Recall the fallacies of distributed computing – in addition to our software failing we could have slow network, a node could drop out and be unreachable, a security policy could change and we can suddenly not be able to reach a node, and so on.</a:t>
            </a:r>
          </a:p>
          <a:p>
            <a:pPr lvl="0"/>
            <a:r>
              <a:rPr lang="en-US" sz="1200" dirty="0">
                <a:latin typeface="Albany" pitchFamily="18"/>
                <a:cs typeface="Tahoma" pitchFamily="2"/>
              </a:rPr>
              <a:t>Another way to look at this is to take a look at a typical infrastructure SLA, like this one offered by Amazon Web Services.  At present, if you spin up an instance in EC2, they guarantee a 99.95% uptime.  That means if you project this across an entire month you are guaranteed no more than 22 minutes of downtime a month.  (Technically you could have more downtime than this because of the way Amazon calculates downtime, but for our purposes this is fine)  And you can imagine that a monolithic application like Etsy.com is well protected by simply running multiple instances behind a load balancer.</a:t>
            </a:r>
          </a:p>
          <a:p>
            <a:pPr lvl="0"/>
            <a:r>
              <a:rPr lang="en-US" sz="1200" dirty="0">
                <a:latin typeface="Albany" pitchFamily="18"/>
                <a:cs typeface="Tahoma" pitchFamily="2"/>
              </a:rPr>
              <a:t>But if you have 30 interrelated services, and a failure in any one of them would cause a systemic failure of some kind, then we are looking at 11 hours of downtime per month, which is half a day.  Perhaps your busiest day.</a:t>
            </a:r>
          </a:p>
          <a:p>
            <a:pPr lvl="0"/>
            <a:r>
              <a:rPr lang="en-US" sz="1200" dirty="0">
                <a:latin typeface="Albany" pitchFamily="18"/>
                <a:cs typeface="Tahoma" pitchFamily="2"/>
              </a:rPr>
              <a:t>Going further, 100 interrelated services could result in as much as 36 hours of downtime per month.  Over a day – perhaps your busiest day.</a:t>
            </a:r>
          </a:p>
          <a:p>
            <a:pPr lvl="0"/>
            <a:r>
              <a:rPr lang="en-US" sz="1200" dirty="0">
                <a:latin typeface="Albany" pitchFamily="18"/>
                <a:cs typeface="Tahoma" pitchFamily="2"/>
              </a:rPr>
              <a:t>Now the example here is somewhat contrived, not all failures would result in a complete outage, and the industry's current way of dealing with many failures would be to show an error page when the specific failure occurred, but I think the point is made: We have to take action to isolate failures to prevent cascade failures from resulting in significant outages for large %s of time.</a:t>
            </a:r>
          </a:p>
          <a:p>
            <a:pPr lvl="0"/>
            <a:endParaRPr lang="en-US" sz="2400" dirty="0">
              <a:latin typeface="Albany" pitchFamily="18"/>
              <a:cs typeface="Tahoma" pitchFamily="2"/>
            </a:endParaRP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9</a:t>
            </a:fld>
            <a:endParaRPr lang="en-IN"/>
          </a:p>
        </p:txBody>
      </p:sp>
    </p:spTree>
    <p:extLst>
      <p:ext uri="{BB962C8B-B14F-4D97-AF65-F5344CB8AC3E}">
        <p14:creationId xmlns:p14="http://schemas.microsoft.com/office/powerpoint/2010/main" val="342655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Accessing the </a:t>
            </a:r>
            <a:r>
              <a:rPr lang="en-US" sz="1200" dirty="0" err="1">
                <a:latin typeface="Albany" pitchFamily="18"/>
                <a:cs typeface="Tahoma" pitchFamily="2"/>
              </a:rPr>
              <a:t>Hystrix</a:t>
            </a:r>
            <a:r>
              <a:rPr lang="en-US" sz="1200" dirty="0">
                <a:latin typeface="Albany" pitchFamily="18"/>
                <a:cs typeface="Tahoma" pitchFamily="2"/>
              </a:rPr>
              <a:t> dashboard is actually a bit tricky.  The easy part is to simply access the “/</a:t>
            </a:r>
            <a:r>
              <a:rPr lang="en-US" sz="1200" dirty="0" err="1">
                <a:latin typeface="Albany" pitchFamily="18"/>
                <a:cs typeface="Tahoma" pitchFamily="2"/>
              </a:rPr>
              <a:t>hystrix</a:t>
            </a:r>
            <a:r>
              <a:rPr lang="en-US" sz="1200" dirty="0">
                <a:latin typeface="Albany" pitchFamily="18"/>
                <a:cs typeface="Tahoma" pitchFamily="2"/>
              </a:rPr>
              <a:t>” endpoint on your service.  You'll see the </a:t>
            </a:r>
            <a:r>
              <a:rPr lang="en-US" sz="1200" dirty="0" err="1">
                <a:latin typeface="Albany" pitchFamily="18"/>
                <a:cs typeface="Tahoma" pitchFamily="2"/>
              </a:rPr>
              <a:t>hystrix</a:t>
            </a:r>
            <a:r>
              <a:rPr lang="en-US" sz="1200" dirty="0">
                <a:latin typeface="Albany" pitchFamily="18"/>
                <a:cs typeface="Tahoma" pitchFamily="2"/>
              </a:rPr>
              <a:t> web page that you see here, which is not the actual monitor.  </a:t>
            </a:r>
          </a:p>
          <a:p>
            <a:pPr lvl="0"/>
            <a:r>
              <a:rPr lang="en-US" sz="1200" dirty="0">
                <a:latin typeface="Albany" pitchFamily="18"/>
                <a:cs typeface="Tahoma" pitchFamily="2"/>
              </a:rPr>
              <a:t>This page is prompting you to enter the </a:t>
            </a:r>
            <a:r>
              <a:rPr lang="en-US" sz="1200" dirty="0" err="1">
                <a:latin typeface="Albany" pitchFamily="18"/>
                <a:cs typeface="Tahoma" pitchFamily="2"/>
              </a:rPr>
              <a:t>Hystrix</a:t>
            </a:r>
            <a:r>
              <a:rPr lang="en-US" sz="1200" dirty="0">
                <a:latin typeface="Albany" pitchFamily="18"/>
                <a:cs typeface="Tahoma" pitchFamily="2"/>
              </a:rPr>
              <a:t> “stream” to be used to display the monitor.  If you take a close look at the text, and temporarily ignoring anything related to “Turbine”, you can see it is looking for you to enter a URL of a “stream” - all of the </a:t>
            </a:r>
            <a:r>
              <a:rPr lang="en-US" sz="1200" dirty="0" err="1">
                <a:latin typeface="Albany" pitchFamily="18"/>
                <a:cs typeface="Tahoma" pitchFamily="2"/>
              </a:rPr>
              <a:t>hystrix</a:t>
            </a:r>
            <a:r>
              <a:rPr lang="en-US" sz="1200" dirty="0">
                <a:latin typeface="Albany" pitchFamily="18"/>
                <a:cs typeface="Tahoma" pitchFamily="2"/>
              </a:rPr>
              <a:t> enabled services will automatically emit this stream from the “</a:t>
            </a:r>
            <a:r>
              <a:rPr lang="en-US" sz="1200" dirty="0" err="1">
                <a:latin typeface="Albany" pitchFamily="18"/>
                <a:cs typeface="Tahoma" pitchFamily="2"/>
              </a:rPr>
              <a:t>hystrix.stream</a:t>
            </a:r>
            <a:r>
              <a:rPr lang="en-US" sz="1200" dirty="0">
                <a:latin typeface="Albany" pitchFamily="18"/>
                <a:cs typeface="Tahoma" pitchFamily="2"/>
              </a:rPr>
              <a:t>” endpoint.  You can enter the URL of ANY of your services to monitor them.  But to monitor this service itself, just copy the URL from your browser, paste it below, and add “.stream”.  The “delay” is how often you want the screen to refresh, and the title is what you want to display on the top of the page.  Just click “monitor stream”  </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27</a:t>
            </a:fld>
            <a:endParaRPr lang="en-IN"/>
          </a:p>
        </p:txBody>
      </p:sp>
    </p:spTree>
    <p:extLst>
      <p:ext uri="{BB962C8B-B14F-4D97-AF65-F5344CB8AC3E}">
        <p14:creationId xmlns:p14="http://schemas.microsoft.com/office/powerpoint/2010/main" val="2677429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...And the next thing you will see is the </a:t>
            </a:r>
            <a:r>
              <a:rPr lang="en-US" dirty="0" err="1">
                <a:latin typeface="Albany" pitchFamily="18"/>
                <a:cs typeface="Tahoma" pitchFamily="2"/>
              </a:rPr>
              <a:t>Hystrix</a:t>
            </a:r>
            <a:r>
              <a:rPr lang="en-US" dirty="0">
                <a:latin typeface="Albany" pitchFamily="18"/>
                <a:cs typeface="Tahoma" pitchFamily="2"/>
              </a:rPr>
              <a:t> dashboard.  This web page is actively monitoring whatever stream you indicated earlier.  In this example, I've pointed it to the “sentence” / “word” service we've been working with in this course, where the methods were annotated with @</a:t>
            </a:r>
            <a:r>
              <a:rPr lang="en-US" dirty="0" err="1">
                <a:latin typeface="Albany" pitchFamily="18"/>
                <a:cs typeface="Tahoma" pitchFamily="2"/>
              </a:rPr>
              <a:t>HystrixCommand</a:t>
            </a:r>
            <a:r>
              <a:rPr lang="en-US" dirty="0">
                <a:latin typeface="Albany" pitchFamily="18"/>
                <a:cs typeface="Tahoma" pitchFamily="2"/>
              </a:rPr>
              <a:t> as illustrated a few slides back.</a:t>
            </a:r>
          </a:p>
          <a:p>
            <a:pPr lvl="0"/>
            <a:r>
              <a:rPr lang="en-US" dirty="0">
                <a:latin typeface="Albany" pitchFamily="18"/>
                <a:cs typeface="Tahoma" pitchFamily="2"/>
              </a:rPr>
              <a:t>Each method annotated with @</a:t>
            </a:r>
            <a:r>
              <a:rPr lang="en-US" dirty="0" err="1">
                <a:latin typeface="Albany" pitchFamily="18"/>
                <a:cs typeface="Tahoma" pitchFamily="2"/>
              </a:rPr>
              <a:t>HystrixCommand</a:t>
            </a:r>
            <a:r>
              <a:rPr lang="en-US" dirty="0">
                <a:latin typeface="Albany" pitchFamily="18"/>
                <a:cs typeface="Tahoma" pitchFamily="2"/>
              </a:rPr>
              <a:t> shows up here.  For purposes of example, I deliberately caused a failure so you can see what an “open” breaker looks like – I made the sentence method fail by simply not starting some of the word services – AND not providing a fallback.  You can see the </a:t>
            </a:r>
            <a:r>
              <a:rPr lang="en-US" dirty="0" err="1">
                <a:latin typeface="Albany" pitchFamily="18"/>
                <a:cs typeface="Tahoma" pitchFamily="2"/>
              </a:rPr>
              <a:t>getWord</a:t>
            </a:r>
            <a:r>
              <a:rPr lang="en-US" dirty="0">
                <a:latin typeface="Albany" pitchFamily="18"/>
                <a:cs typeface="Tahoma" pitchFamily="2"/>
              </a:rPr>
              <a:t> circuit is fine, of course, it isn't being called in my example.</a:t>
            </a:r>
          </a:p>
          <a:p>
            <a:pPr lvl="0"/>
            <a:endParaRPr lang="en-US" dirty="0">
              <a:latin typeface="Albany" pitchFamily="18"/>
              <a:cs typeface="Tahoma" pitchFamily="2"/>
            </a:endParaRP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28</a:t>
            </a:fld>
            <a:endParaRPr lang="en-IN"/>
          </a:p>
        </p:txBody>
      </p:sp>
    </p:spTree>
    <p:extLst>
      <p:ext uri="{BB962C8B-B14F-4D97-AF65-F5344CB8AC3E}">
        <p14:creationId xmlns:p14="http://schemas.microsoft.com/office/powerpoint/2010/main" val="3506088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Now before we wrap up and do the lab let me introduce Turbine to you.</a:t>
            </a:r>
          </a:p>
          <a:p>
            <a:pPr lvl="0"/>
            <a:r>
              <a:rPr lang="en-US" sz="1200" dirty="0">
                <a:latin typeface="Albany" pitchFamily="18"/>
                <a:cs typeface="Tahoma" pitchFamily="2"/>
              </a:rPr>
              <a:t>The </a:t>
            </a:r>
            <a:r>
              <a:rPr lang="en-US" sz="1200" dirty="0" err="1">
                <a:latin typeface="Albany" pitchFamily="18"/>
                <a:cs typeface="Tahoma" pitchFamily="2"/>
              </a:rPr>
              <a:t>hystrix</a:t>
            </a:r>
            <a:r>
              <a:rPr lang="en-US" sz="1200" dirty="0">
                <a:latin typeface="Albany" pitchFamily="18"/>
                <a:cs typeface="Tahoma" pitchFamily="2"/>
              </a:rPr>
              <a:t> dashboard I've just shown you is very nice, but if we have a large number of Microservices it isn't really practical to install and visit a dashboard for each one.</a:t>
            </a:r>
          </a:p>
          <a:p>
            <a:pPr lvl="0"/>
            <a:r>
              <a:rPr lang="en-US" sz="1200" dirty="0">
                <a:latin typeface="Albany" pitchFamily="18"/>
                <a:cs typeface="Tahoma" pitchFamily="2"/>
              </a:rPr>
              <a:t>So the solution is Turbine.  Turbine is simply a single </a:t>
            </a:r>
            <a:r>
              <a:rPr lang="en-US" sz="1200" dirty="0" err="1">
                <a:latin typeface="Albany" pitchFamily="18"/>
                <a:cs typeface="Tahoma" pitchFamily="2"/>
              </a:rPr>
              <a:t>Hystrix</a:t>
            </a:r>
            <a:r>
              <a:rPr lang="en-US" sz="1200" dirty="0">
                <a:latin typeface="Albany" pitchFamily="18"/>
                <a:cs typeface="Tahoma" pitchFamily="2"/>
              </a:rPr>
              <a:t> dashboard that listens to and aggregates the streams of all of the other </a:t>
            </a:r>
            <a:r>
              <a:rPr lang="en-US" sz="1200" dirty="0" err="1">
                <a:latin typeface="Albany" pitchFamily="18"/>
                <a:cs typeface="Tahoma" pitchFamily="2"/>
              </a:rPr>
              <a:t>Hystrix</a:t>
            </a:r>
            <a:r>
              <a:rPr lang="en-US" sz="1200" dirty="0">
                <a:latin typeface="Albany" pitchFamily="18"/>
                <a:cs typeface="Tahoma" pitchFamily="2"/>
              </a:rPr>
              <a:t> enabled services.  It is fairly easy to setup – add dependency and @</a:t>
            </a:r>
            <a:r>
              <a:rPr lang="en-US" sz="1200" dirty="0" err="1">
                <a:latin typeface="Albany" pitchFamily="18"/>
                <a:cs typeface="Tahoma" pitchFamily="2"/>
              </a:rPr>
              <a:t>EnableTurbine</a:t>
            </a:r>
            <a:r>
              <a:rPr lang="en-US" sz="1200" dirty="0">
                <a:latin typeface="Albany" pitchFamily="18"/>
                <a:cs typeface="Tahoma" pitchFamily="2"/>
              </a:rPr>
              <a:t>, and it interacts with Eureka to find all of the client services.  I won't provide an example here of Turbine, but you can take a look at the Spring Cloud reference to see how to set one up.</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29</a:t>
            </a:fld>
            <a:endParaRPr lang="en-IN"/>
          </a:p>
        </p:txBody>
      </p:sp>
    </p:spTree>
    <p:extLst>
      <p:ext uri="{BB962C8B-B14F-4D97-AF65-F5344CB8AC3E}">
        <p14:creationId xmlns:p14="http://schemas.microsoft.com/office/powerpoint/2010/main" val="2883672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r>
              <a:rPr lang="en-IN" sz="1200">
                <a:solidFill>
                  <a:srgbClr val="000000"/>
                </a:solidFill>
                <a:latin typeface="Calibri" pitchFamily="18"/>
                <a:ea typeface="ＭＳ Ｐゴシック" pitchFamily="2"/>
              </a:rPr>
              <a:t>.</a:t>
            </a:r>
            <a:endParaRPr lang="en-US" sz="1200">
              <a:solidFill>
                <a:srgbClr val="000000"/>
              </a:solidFill>
              <a:latin typeface="Calibri" pitchFamily="18"/>
              <a:ea typeface="ＭＳ Ｐゴシック" pitchFamily="2"/>
            </a:endParaRPr>
          </a:p>
        </p:txBody>
      </p:sp>
      <p:sp>
        <p:nvSpPr>
          <p:cNvPr id="4" name="Slide Number Placeholder 3"/>
          <p:cNvSpPr>
            <a:spLocks noGrp="1"/>
          </p:cNvSpPr>
          <p:nvPr>
            <p:ph type="sldNum" sz="quarter" idx="5"/>
          </p:nvPr>
        </p:nvSpPr>
        <p:spPr/>
        <p:txBody>
          <a:bodyPr/>
          <a:lstStyle/>
          <a:p>
            <a:fld id="{8646A1C1-E87B-430A-8433-09A857813E5E}" type="slidenum">
              <a:rPr lang="en-IN" smtClean="0"/>
              <a:t>30</a:t>
            </a:fld>
            <a:endParaRPr lang="en-IN"/>
          </a:p>
        </p:txBody>
      </p:sp>
    </p:spTree>
    <p:extLst>
      <p:ext uri="{BB962C8B-B14F-4D97-AF65-F5344CB8AC3E}">
        <p14:creationId xmlns:p14="http://schemas.microsoft.com/office/powerpoint/2010/main" val="471411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And this leads us to the “Circuit Breaker” pattern.</a:t>
            </a:r>
          </a:p>
          <a:p>
            <a:pPr lvl="0"/>
            <a:r>
              <a:rPr lang="en-US" sz="1200" dirty="0">
                <a:latin typeface="Albany" pitchFamily="18"/>
                <a:cs typeface="Tahoma" pitchFamily="2"/>
              </a:rPr>
              <a:t>Think of a circuit breaker in a house (or car or boat or anything).  What is it's purpose?  Well in a house, it ensures only a certain amount of current can pass through a given circuit.  If there is a failure – say by putting a toaster in a sink full of water – the breaker “trips” and “opens” the circuit preventing any electricity from flowing to that circuit at all.  Now after this happens and you resolve the issue – say by unplugging the toaster – you can manually </a:t>
            </a:r>
            <a:r>
              <a:rPr lang="en-US" sz="1200" dirty="0" err="1">
                <a:latin typeface="Albany" pitchFamily="18"/>
                <a:cs typeface="Tahoma" pitchFamily="2"/>
              </a:rPr>
              <a:t>re”close</a:t>
            </a:r>
            <a:r>
              <a:rPr lang="en-US" sz="1200" dirty="0">
                <a:latin typeface="Albany" pitchFamily="18"/>
                <a:cs typeface="Tahoma" pitchFamily="2"/>
              </a:rPr>
              <a:t>” the circuit by flipping the switch on the breaker.  The main point of the circuit breaker is to detect a failure condition and stop it from becoming much worse.  And in doing so it prevents a cascade failure – like a fire in my house.</a:t>
            </a:r>
          </a:p>
          <a:p>
            <a:pPr lvl="0"/>
            <a:endParaRPr lang="en-US" dirty="0">
              <a:latin typeface="Albany" pitchFamily="18"/>
              <a:cs typeface="Tahoma" pitchFamily="2"/>
            </a:endParaRP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10</a:t>
            </a:fld>
            <a:endParaRPr lang="en-IN"/>
          </a:p>
        </p:txBody>
      </p:sp>
    </p:spTree>
    <p:extLst>
      <p:ext uri="{BB962C8B-B14F-4D97-AF65-F5344CB8AC3E}">
        <p14:creationId xmlns:p14="http://schemas.microsoft.com/office/powerpoint/2010/main" val="879909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With this understanding of circuit breakers established, Let's talk about how to implement them with </a:t>
            </a:r>
            <a:r>
              <a:rPr lang="en-US" sz="1200" dirty="0" err="1">
                <a:latin typeface="Albany" pitchFamily="18"/>
                <a:cs typeface="Tahoma" pitchFamily="2"/>
              </a:rPr>
              <a:t>Hystrix</a:t>
            </a:r>
            <a:endParaRPr lang="en-US" sz="1200" dirty="0">
              <a:latin typeface="Albany" pitchFamily="18"/>
              <a:cs typeface="Tahoma" pitchFamily="2"/>
            </a:endParaRP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11</a:t>
            </a:fld>
            <a:endParaRPr lang="en-IN"/>
          </a:p>
        </p:txBody>
      </p:sp>
    </p:spTree>
    <p:extLst>
      <p:ext uri="{BB962C8B-B14F-4D97-AF65-F5344CB8AC3E}">
        <p14:creationId xmlns:p14="http://schemas.microsoft.com/office/powerpoint/2010/main" val="3732575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Similar in concept to the circuit breakers used in your home, we can use circuit breaker constructs in our software, and that is exactly what </a:t>
            </a:r>
            <a:r>
              <a:rPr lang="en-US" sz="1200" dirty="0" err="1">
                <a:latin typeface="Albany" pitchFamily="18"/>
                <a:cs typeface="Tahoma" pitchFamily="2"/>
              </a:rPr>
              <a:t>Hystrix</a:t>
            </a:r>
            <a:r>
              <a:rPr lang="en-US" sz="1200" dirty="0">
                <a:latin typeface="Albany" pitchFamily="18"/>
                <a:cs typeface="Tahoma" pitchFamily="2"/>
              </a:rPr>
              <a:t> is.  </a:t>
            </a:r>
            <a:r>
              <a:rPr lang="en-US" sz="1200" dirty="0" err="1">
                <a:latin typeface="Albany" pitchFamily="18"/>
                <a:cs typeface="Tahoma" pitchFamily="2"/>
              </a:rPr>
              <a:t>Hystrix</a:t>
            </a:r>
            <a:r>
              <a:rPr lang="en-US" sz="1200" dirty="0">
                <a:latin typeface="Albany" pitchFamily="18"/>
                <a:cs typeface="Tahoma" pitchFamily="2"/>
              </a:rPr>
              <a:t> is part of the Netflix OSS, and as such it is battle tested and is being used by Netflix in production right now as you watch this.  Spring Cloud simply adds a lightweight, easy-to-use wrapper so </a:t>
            </a:r>
            <a:r>
              <a:rPr lang="en-US" sz="1200" dirty="0" err="1">
                <a:latin typeface="Albany" pitchFamily="18"/>
                <a:cs typeface="Tahoma" pitchFamily="2"/>
              </a:rPr>
              <a:t>Hystrix</a:t>
            </a:r>
            <a:r>
              <a:rPr lang="en-US" sz="1200" dirty="0">
                <a:latin typeface="Albany" pitchFamily="18"/>
                <a:cs typeface="Tahoma" pitchFamily="2"/>
              </a:rPr>
              <a:t> is as easy to use as adding a dependency and annotations.</a:t>
            </a:r>
          </a:p>
          <a:p>
            <a:pPr lvl="0"/>
            <a:r>
              <a:rPr lang="en-US" sz="1200" dirty="0">
                <a:latin typeface="Albany" pitchFamily="18"/>
                <a:cs typeface="Tahoma" pitchFamily="2"/>
              </a:rPr>
              <a:t>Like a physical circuit breaker, </a:t>
            </a:r>
            <a:r>
              <a:rPr lang="en-US" sz="1200" dirty="0" err="1">
                <a:latin typeface="Albany" pitchFamily="18"/>
                <a:cs typeface="Tahoma" pitchFamily="2"/>
              </a:rPr>
              <a:t>Hystrix</a:t>
            </a:r>
            <a:r>
              <a:rPr lang="en-US" sz="1200" dirty="0">
                <a:latin typeface="Albany" pitchFamily="18"/>
                <a:cs typeface="Tahoma" pitchFamily="2"/>
              </a:rPr>
              <a:t> detects failure conditions.  Let's say we are calling a service and we start to get repeated failures in a brief period of time.  </a:t>
            </a:r>
            <a:r>
              <a:rPr lang="en-US" sz="1200" dirty="0" err="1">
                <a:latin typeface="Albany" pitchFamily="18"/>
                <a:cs typeface="Tahoma" pitchFamily="2"/>
              </a:rPr>
              <a:t>Hystrix</a:t>
            </a:r>
            <a:r>
              <a:rPr lang="en-US" sz="1200" dirty="0">
                <a:latin typeface="Albany" pitchFamily="18"/>
                <a:cs typeface="Tahoma" pitchFamily="2"/>
              </a:rPr>
              <a:t> responds by “opening” the circuit and not allowing further calls.  The default is 20 failures over any 5 second window of time.</a:t>
            </a:r>
          </a:p>
          <a:p>
            <a:pPr lvl="0"/>
            <a:r>
              <a:rPr lang="en-US" sz="1200" dirty="0">
                <a:latin typeface="Albany" pitchFamily="18"/>
                <a:cs typeface="Tahoma" pitchFamily="2"/>
              </a:rPr>
              <a:t>Now unlike a physical circuit breaker, we can define what we want to do when the primary service call is not available.  For example we may resort to cached values or simply not display something to the user.  You can think of this like a giant “catch” block, except this doesn't apply to individual calls but to all calls while the target service is unavailable.  One interesting thing you can do here is have the fallbacks work in a chain.</a:t>
            </a:r>
          </a:p>
          <a:p>
            <a:pPr lvl="0"/>
            <a:r>
              <a:rPr lang="en-US" sz="1200" dirty="0" err="1">
                <a:latin typeface="Albany" pitchFamily="18"/>
                <a:cs typeface="Tahoma" pitchFamily="2"/>
              </a:rPr>
              <a:t>Hystrix</a:t>
            </a:r>
            <a:r>
              <a:rPr lang="en-US" sz="1200" dirty="0">
                <a:latin typeface="Albany" pitchFamily="18"/>
                <a:cs typeface="Tahoma" pitchFamily="2"/>
              </a:rPr>
              <a:t> is designed to re-”close” itself after an interval to see if situations have improved.  After all, sometimes the failure in a cloud environment is that a given service is simply overwhelmed with too many requests.  By default it will “close” the circuit after 5 seconds.</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12</a:t>
            </a:fld>
            <a:endParaRPr lang="en-IN"/>
          </a:p>
        </p:txBody>
      </p:sp>
    </p:spTree>
    <p:extLst>
      <p:ext uri="{BB962C8B-B14F-4D97-AF65-F5344CB8AC3E}">
        <p14:creationId xmlns:p14="http://schemas.microsoft.com/office/powerpoint/2010/main" val="554084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Here is a side-by-side comparison between the </a:t>
            </a:r>
            <a:r>
              <a:rPr lang="en-US" sz="1200" dirty="0" err="1">
                <a:latin typeface="Albany" pitchFamily="18"/>
                <a:cs typeface="Tahoma" pitchFamily="2"/>
              </a:rPr>
              <a:t>Hystrix</a:t>
            </a:r>
            <a:r>
              <a:rPr lang="en-US" sz="1200" dirty="0">
                <a:latin typeface="Albany" pitchFamily="18"/>
                <a:cs typeface="Tahoma" pitchFamily="2"/>
              </a:rPr>
              <a:t> circuit breaker and the physical breaker in your house.</a:t>
            </a:r>
          </a:p>
          <a:p>
            <a:pPr lvl="0"/>
            <a:r>
              <a:rPr lang="en-US" sz="1200" dirty="0">
                <a:latin typeface="Albany" pitchFamily="18"/>
                <a:cs typeface="Tahoma" pitchFamily="2"/>
              </a:rPr>
              <a:t>First, be sure you have the terminology right.  When everything in your house is operating normally we say that all of the circuit breakers are “closed”.  And when a failure occurs and a breaker “trips”, we say the breaker is open.  This terminology makes sense if you were looking at an electrical diagram, and the </a:t>
            </a:r>
            <a:r>
              <a:rPr lang="en-US" sz="1200" dirty="0" err="1">
                <a:latin typeface="Albany" pitchFamily="18"/>
                <a:cs typeface="Tahoma" pitchFamily="2"/>
              </a:rPr>
              <a:t>Hystrix</a:t>
            </a:r>
            <a:r>
              <a:rPr lang="en-US" sz="1200" dirty="0">
                <a:latin typeface="Albany" pitchFamily="18"/>
                <a:cs typeface="Tahoma" pitchFamily="2"/>
              </a:rPr>
              <a:t> circuit breaker uses the same closed=good, open=bad terminology, even though it may seem opposite.</a:t>
            </a:r>
          </a:p>
          <a:p>
            <a:pPr lvl="0"/>
            <a:r>
              <a:rPr lang="en-US" sz="1200" dirty="0">
                <a:latin typeface="Albany" pitchFamily="18"/>
                <a:cs typeface="Tahoma" pitchFamily="2"/>
              </a:rPr>
              <a:t>Physical circuit breakers are designed to protect against one type of failure – excessive current flow.  With </a:t>
            </a:r>
            <a:r>
              <a:rPr lang="en-US" sz="1200" dirty="0" err="1">
                <a:latin typeface="Albany" pitchFamily="18"/>
                <a:cs typeface="Tahoma" pitchFamily="2"/>
              </a:rPr>
              <a:t>Hystrix</a:t>
            </a:r>
            <a:r>
              <a:rPr lang="en-US" sz="1200" dirty="0">
                <a:latin typeface="Albany" pitchFamily="18"/>
                <a:cs typeface="Tahoma" pitchFamily="2"/>
              </a:rPr>
              <a:t> the definition is more flexible, but we are essentially looking for exceptions or timeouts </a:t>
            </a:r>
            <a:r>
              <a:rPr lang="en-US" sz="1200" dirty="0" err="1">
                <a:latin typeface="Albany" pitchFamily="18"/>
                <a:cs typeface="Tahoma" pitchFamily="2"/>
              </a:rPr>
              <a:t>occuring</a:t>
            </a:r>
            <a:r>
              <a:rPr lang="en-US" sz="1200" dirty="0">
                <a:latin typeface="Albany" pitchFamily="18"/>
                <a:cs typeface="Tahoma" pitchFamily="2"/>
              </a:rPr>
              <a:t> within a time interval.  We're not looking at excessive flow, presumably that would manifest itself as a slowdown and timeout.</a:t>
            </a:r>
          </a:p>
          <a:p>
            <a:pPr lvl="0"/>
            <a:r>
              <a:rPr lang="en-US" sz="1200" dirty="0">
                <a:latin typeface="Albany" pitchFamily="18"/>
                <a:cs typeface="Tahoma" pitchFamily="2"/>
              </a:rPr>
              <a:t>Now when physical circuit breakers are open, the circuit is disabled and that's it.  With </a:t>
            </a:r>
            <a:r>
              <a:rPr lang="en-US" sz="1200" dirty="0" err="1">
                <a:latin typeface="Albany" pitchFamily="18"/>
                <a:cs typeface="Tahoma" pitchFamily="2"/>
              </a:rPr>
              <a:t>Hystrix</a:t>
            </a:r>
            <a:r>
              <a:rPr lang="en-US" sz="1200" dirty="0">
                <a:latin typeface="Albany" pitchFamily="18"/>
                <a:cs typeface="Tahoma" pitchFamily="2"/>
              </a:rPr>
              <a:t>, we have the option of defining fallback behavior.  For example, let's say on our shopping application we have a recommender service, and it is suddenly unavailable, we could choose to display something else in the interim.</a:t>
            </a:r>
          </a:p>
          <a:p>
            <a:pPr lvl="0"/>
            <a:r>
              <a:rPr lang="en-US" sz="1200" dirty="0">
                <a:latin typeface="Albany" pitchFamily="18"/>
                <a:cs typeface="Tahoma" pitchFamily="2"/>
              </a:rPr>
              <a:t>And finally, if one of the circuit breakers in your house trips, you have to manually diagnose the problem, go to the breaker box, and re-close the breaker.  With </a:t>
            </a:r>
            <a:r>
              <a:rPr lang="en-US" sz="1200" dirty="0" err="1">
                <a:latin typeface="Albany" pitchFamily="18"/>
                <a:cs typeface="Tahoma" pitchFamily="2"/>
              </a:rPr>
              <a:t>Hystrix</a:t>
            </a:r>
            <a:r>
              <a:rPr lang="en-US" sz="1200" dirty="0">
                <a:latin typeface="Albany" pitchFamily="18"/>
                <a:cs typeface="Tahoma" pitchFamily="2"/>
              </a:rPr>
              <a:t>, the resetting is done automatically and is configurable, though a manual option is still available.</a:t>
            </a:r>
          </a:p>
          <a:p>
            <a:pPr lvl="0"/>
            <a:endParaRPr lang="en-US" sz="1200" dirty="0">
              <a:latin typeface="Albany" pitchFamily="18"/>
              <a:cs typeface="Tahoma" pitchFamily="2"/>
            </a:endParaRP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13</a:t>
            </a:fld>
            <a:endParaRPr lang="en-IN"/>
          </a:p>
        </p:txBody>
      </p:sp>
    </p:spTree>
    <p:extLst>
      <p:ext uri="{BB962C8B-B14F-4D97-AF65-F5344CB8AC3E}">
        <p14:creationId xmlns:p14="http://schemas.microsoft.com/office/powerpoint/2010/main" val="313225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latin typeface="Albany" pitchFamily="18"/>
                <a:cs typeface="Tahoma" pitchFamily="2"/>
              </a:rPr>
              <a:t>Now there is something you must realize about the circuit breaker pattern – it does not somehow stop all errors from occurring, it does not stop other services from experiencing the effect of such errors.  </a:t>
            </a:r>
          </a:p>
          <a:p>
            <a:pPr lvl="0"/>
            <a:endParaRPr lang="en-US" sz="2640" dirty="0">
              <a:latin typeface="Albany" pitchFamily="18"/>
              <a:cs typeface="Tahoma" pitchFamily="2"/>
            </a:endParaRPr>
          </a:p>
          <a:p>
            <a:pPr lvl="0"/>
            <a:r>
              <a:rPr lang="en-US" dirty="0">
                <a:latin typeface="Albany" pitchFamily="18"/>
                <a:cs typeface="Tahoma" pitchFamily="2"/>
              </a:rPr>
              <a:t>What it does is detect and bypasses large number of repeated errors from creating systemic failure.  It stops the hemorrhaging to use a medical term.  The original failure is still present, and still needs to be addressed.  It is not intended as a way to hide or 'swallow' the exception – we don't want to do that, and if we did we could do it  with a try catch block.  We still need monitoring to detect failures.</a:t>
            </a:r>
          </a:p>
          <a:p>
            <a:pPr lvl="0"/>
            <a:endParaRPr lang="en-US" dirty="0">
              <a:latin typeface="Albany" pitchFamily="18"/>
              <a:cs typeface="Tahoma" pitchFamily="2"/>
            </a:endParaRPr>
          </a:p>
          <a:p>
            <a:pPr lvl="0"/>
            <a:r>
              <a:rPr lang="en-US" dirty="0">
                <a:latin typeface="Albany" pitchFamily="18"/>
                <a:cs typeface="Tahoma" pitchFamily="2"/>
              </a:rPr>
              <a:t>A number of students have been puzzled on this point, especially when doing the lab – they expected zero errors to occur after an error scenario.  The point is that after </a:t>
            </a:r>
            <a:r>
              <a:rPr lang="en-US" dirty="0" err="1">
                <a:latin typeface="Albany" pitchFamily="18"/>
                <a:cs typeface="Tahoma" pitchFamily="2"/>
              </a:rPr>
              <a:t>Hystrix</a:t>
            </a:r>
            <a:r>
              <a:rPr lang="en-US" dirty="0">
                <a:latin typeface="Albany" pitchFamily="18"/>
                <a:cs typeface="Tahoma" pitchFamily="2"/>
              </a:rPr>
              <a:t> throws the breaker, we shouldn't see the effects of the error.</a:t>
            </a:r>
          </a:p>
          <a:p>
            <a:pPr lvl="0"/>
            <a:endParaRPr lang="en-US" sz="2640" dirty="0">
              <a:latin typeface="Albany" pitchFamily="18"/>
              <a:cs typeface="Tahoma" pitchFamily="2"/>
            </a:endParaRPr>
          </a:p>
          <a:p>
            <a:pPr lvl="0"/>
            <a:r>
              <a:rPr lang="en-US" dirty="0">
                <a:latin typeface="Albany" pitchFamily="18"/>
                <a:cs typeface="Tahoma" pitchFamily="2"/>
              </a:rPr>
              <a:t>A better name for the pattern might be the 'bulkhead' pattern.  When there is a flood on a ship or a fire in a building, we want to close off the rest of the structure from the failure.  The fire / flood is still there.</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14</a:t>
            </a:fld>
            <a:endParaRPr lang="en-IN"/>
          </a:p>
        </p:txBody>
      </p:sp>
    </p:spTree>
    <p:extLst>
      <p:ext uri="{BB962C8B-B14F-4D97-AF65-F5344CB8AC3E}">
        <p14:creationId xmlns:p14="http://schemas.microsoft.com/office/powerpoint/2010/main" val="3781095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Okay, enough theory.  Let's see how this works in a real application.</a:t>
            </a:r>
          </a:p>
          <a:p>
            <a:pPr lvl="0"/>
            <a:r>
              <a:rPr lang="en-US" sz="1200" dirty="0">
                <a:latin typeface="Albany" pitchFamily="18"/>
                <a:cs typeface="Tahoma" pitchFamily="2"/>
              </a:rPr>
              <a:t>First, you'll need to add the dependency for Spring Cloud </a:t>
            </a:r>
            <a:r>
              <a:rPr lang="en-US" sz="1200" dirty="0" err="1">
                <a:latin typeface="Albany" pitchFamily="18"/>
                <a:cs typeface="Tahoma" pitchFamily="2"/>
              </a:rPr>
              <a:t>Hystrix</a:t>
            </a:r>
            <a:r>
              <a:rPr lang="en-US" sz="1200" dirty="0">
                <a:latin typeface="Albany" pitchFamily="18"/>
                <a:cs typeface="Tahoma" pitchFamily="2"/>
              </a:rPr>
              <a:t>.  Fortunately there is a starter for this, so as long as you have the Spring boot / Spring Cloud parents, you'll be all set.</a:t>
            </a:r>
          </a:p>
          <a:p>
            <a:pPr lvl="0"/>
            <a:r>
              <a:rPr lang="en-US" sz="1200" dirty="0">
                <a:latin typeface="Albany" pitchFamily="18"/>
                <a:cs typeface="Tahoma" pitchFamily="2"/>
              </a:rPr>
              <a:t>Next, simply switch </a:t>
            </a:r>
            <a:r>
              <a:rPr lang="en-US" sz="1200" dirty="0" err="1">
                <a:latin typeface="Albany" pitchFamily="18"/>
                <a:cs typeface="Tahoma" pitchFamily="2"/>
              </a:rPr>
              <a:t>Hystrix</a:t>
            </a:r>
            <a:r>
              <a:rPr lang="en-US" sz="1200" dirty="0">
                <a:latin typeface="Albany" pitchFamily="18"/>
                <a:cs typeface="Tahoma" pitchFamily="2"/>
              </a:rPr>
              <a:t> on in one of your configuration classes.</a:t>
            </a:r>
          </a:p>
          <a:p>
            <a:pPr lvl="0"/>
            <a:r>
              <a:rPr lang="en-US" sz="1200" dirty="0">
                <a:latin typeface="Albany" pitchFamily="18"/>
                <a:cs typeface="Tahoma" pitchFamily="2"/>
              </a:rPr>
              <a:t>At this point in the course, you should certainly be able to see the pattern here!</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15</a:t>
            </a:fld>
            <a:endParaRPr lang="en-IN"/>
          </a:p>
        </p:txBody>
      </p:sp>
    </p:spTree>
    <p:extLst>
      <p:ext uri="{BB962C8B-B14F-4D97-AF65-F5344CB8AC3E}">
        <p14:creationId xmlns:p14="http://schemas.microsoft.com/office/powerpoint/2010/main" val="2417980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Now here is an example of actual </a:t>
            </a:r>
            <a:r>
              <a:rPr lang="en-US" sz="1200" dirty="0" err="1">
                <a:latin typeface="Albany" pitchFamily="18"/>
                <a:cs typeface="Tahoma" pitchFamily="2"/>
              </a:rPr>
              <a:t>Hystrix</a:t>
            </a:r>
            <a:r>
              <a:rPr lang="en-US" sz="1200" dirty="0">
                <a:latin typeface="Albany" pitchFamily="18"/>
                <a:cs typeface="Tahoma" pitchFamily="2"/>
              </a:rPr>
              <a:t> use.  This is an ordinary Spring bean, marked with a @Component annotation – of course any stereotype could be used here, or none at all, as long as it is instantiated as a Spring Bean.</a:t>
            </a:r>
          </a:p>
          <a:p>
            <a:pPr lvl="0"/>
            <a:r>
              <a:rPr lang="en-US" sz="1200" dirty="0">
                <a:latin typeface="Albany" pitchFamily="18"/>
                <a:cs typeface="Tahoma" pitchFamily="2"/>
              </a:rPr>
              <a:t>Next, we have a </a:t>
            </a:r>
            <a:r>
              <a:rPr lang="en-US" sz="1200" dirty="0" err="1">
                <a:latin typeface="Albany" pitchFamily="18"/>
                <a:cs typeface="Tahoma" pitchFamily="2"/>
              </a:rPr>
              <a:t>getStores</a:t>
            </a:r>
            <a:r>
              <a:rPr lang="en-US" sz="1200" dirty="0">
                <a:latin typeface="Albany" pitchFamily="18"/>
                <a:cs typeface="Tahoma" pitchFamily="2"/>
              </a:rPr>
              <a:t> method as an example.  Imagine the logic here makes an external call and is subject to failure.  So we will mark it with a @</a:t>
            </a:r>
            <a:r>
              <a:rPr lang="en-US" sz="1200" dirty="0" err="1">
                <a:latin typeface="Albany" pitchFamily="18"/>
                <a:cs typeface="Tahoma" pitchFamily="2"/>
              </a:rPr>
              <a:t>HystrixCommand</a:t>
            </a:r>
            <a:r>
              <a:rPr lang="en-US" sz="1200" dirty="0">
                <a:latin typeface="Albany" pitchFamily="18"/>
                <a:cs typeface="Tahoma" pitchFamily="2"/>
              </a:rPr>
              <a:t> annotation.  In this case, a fallback method is identified; it needs to have a matching signature in terms of parameters and return type.</a:t>
            </a:r>
          </a:p>
          <a:p>
            <a:pPr lvl="0"/>
            <a:r>
              <a:rPr lang="en-US" sz="1200" dirty="0">
                <a:latin typeface="Albany" pitchFamily="18"/>
                <a:cs typeface="Tahoma" pitchFamily="2"/>
              </a:rPr>
              <a:t>When this code runs, depending on the state of the circuit breaker, one of these two methods will be executed.  Hopefully the primary most of the time, but if the circuit breaker is open the fallback will be executed.</a:t>
            </a:r>
          </a:p>
          <a:p>
            <a:pPr lvl="0"/>
            <a:r>
              <a:rPr lang="en-US" sz="1200" dirty="0">
                <a:latin typeface="Albany" pitchFamily="18"/>
                <a:cs typeface="Tahoma" pitchFamily="2"/>
              </a:rPr>
              <a:t>Now if we wanted to make it even MORE interesting, the “</a:t>
            </a:r>
            <a:r>
              <a:rPr lang="en-US" sz="1200" dirty="0" err="1">
                <a:latin typeface="Albany" pitchFamily="18"/>
                <a:cs typeface="Tahoma" pitchFamily="2"/>
              </a:rPr>
              <a:t>defaultStores</a:t>
            </a:r>
            <a:r>
              <a:rPr lang="en-US" sz="1200" dirty="0">
                <a:latin typeface="Albany" pitchFamily="18"/>
                <a:cs typeface="Tahoma" pitchFamily="2"/>
              </a:rPr>
              <a:t>” method itself could be annotated with @</a:t>
            </a:r>
            <a:r>
              <a:rPr lang="en-US" sz="1200" dirty="0" err="1">
                <a:latin typeface="Albany" pitchFamily="18"/>
                <a:cs typeface="Tahoma" pitchFamily="2"/>
              </a:rPr>
              <a:t>HystrixCommand</a:t>
            </a:r>
            <a:r>
              <a:rPr lang="en-US" sz="1200" dirty="0">
                <a:latin typeface="Albany" pitchFamily="18"/>
                <a:cs typeface="Tahoma" pitchFamily="2"/>
              </a:rPr>
              <a:t>, and it could indicate a tertiary fallback.  There's no limit to the # of levels, though I think it would be rare to find too many real-world cases with more than one or two.</a:t>
            </a:r>
          </a:p>
          <a:p>
            <a:endParaRPr lang="en-IN" dirty="0"/>
          </a:p>
        </p:txBody>
      </p:sp>
      <p:sp>
        <p:nvSpPr>
          <p:cNvPr id="4" name="Slide Number Placeholder 3"/>
          <p:cNvSpPr>
            <a:spLocks noGrp="1"/>
          </p:cNvSpPr>
          <p:nvPr>
            <p:ph type="sldNum" sz="quarter" idx="5"/>
          </p:nvPr>
        </p:nvSpPr>
        <p:spPr/>
        <p:txBody>
          <a:bodyPr/>
          <a:lstStyle/>
          <a:p>
            <a:fld id="{8646A1C1-E87B-430A-8433-09A857813E5E}" type="slidenum">
              <a:rPr lang="en-IN" smtClean="0"/>
              <a:t>16</a:t>
            </a:fld>
            <a:endParaRPr lang="en-IN"/>
          </a:p>
        </p:txBody>
      </p:sp>
    </p:spTree>
    <p:extLst>
      <p:ext uri="{BB962C8B-B14F-4D97-AF65-F5344CB8AC3E}">
        <p14:creationId xmlns:p14="http://schemas.microsoft.com/office/powerpoint/2010/main" val="754973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3812282"/>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437730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54641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47668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392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210555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681357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7457813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667" b="0" i="0" smtClean="0">
                <a:solidFill>
                  <a:schemeClr val="tx1"/>
                </a:solidFill>
                <a:latin typeface="IBM Plex Sans" charset="0"/>
                <a:ea typeface="IBM Plex Sans" charset="0"/>
                <a:cs typeface="IBM Plex Sans" charset="0"/>
              </a:rPr>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9122241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498"/>
            <a:ext cx="5486400" cy="55245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154648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55810"/>
            <a:ext cx="5486400" cy="5524500"/>
          </a:xfrm>
        </p:spPr>
        <p:txBody>
          <a:bodyPr>
            <a:noAutofit/>
          </a:bodyPr>
          <a:lstStyle>
            <a:lvl1pPr>
              <a:spcBef>
                <a:spcPts val="5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06588"/>
            <a:ext cx="3048000" cy="3467100"/>
          </a:xfrm>
          <a:prstGeom prst="rect">
            <a:avLst/>
          </a:prstGeom>
          <a:solidFill>
            <a:schemeClr val="tx1"/>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06588"/>
            <a:ext cx="3048000" cy="3467100"/>
          </a:xfrm>
          <a:prstGeom prst="rect">
            <a:avLst/>
          </a:prstGeom>
          <a:solidFill>
            <a:schemeClr val="bg2"/>
          </a:solidFill>
          <a:ln>
            <a:noFill/>
          </a:ln>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4067"/>
            <a:ext cx="6096000" cy="3429000"/>
          </a:xfrm>
          <a:prstGeom prst="rect">
            <a:avLst/>
          </a:prstGeom>
          <a:solidFill>
            <a:schemeClr val="accent2"/>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0"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905902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0702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641812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667" b="0" i="0" smtClean="0">
                <a:solidFill>
                  <a:schemeClr val="bg2"/>
                </a:solidFill>
                <a:latin typeface="IBM Plex Sans" charset="0"/>
                <a:ea typeface="IBM Plex Sans" charset="0"/>
                <a:cs typeface="IBM Plex Sans" charset="0"/>
              </a:rPr>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31" name="Group 30"/>
          <p:cNvGrpSpPr/>
          <p:nvPr userDrawn="1"/>
        </p:nvGrpSpPr>
        <p:grpSpPr>
          <a:xfrm>
            <a:off x="762000" y="6583046"/>
            <a:ext cx="2261125" cy="183809"/>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708509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a:defRPr lang="en-US" sz="667"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190354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60485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72326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162000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lang="en-US" sz="1333"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6090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39518" y="0"/>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2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5" name="Title 7"/>
          <p:cNvSpPr>
            <a:spLocks noGrp="1"/>
          </p:cNvSpPr>
          <p:nvPr>
            <p:ph type="title"/>
          </p:nvPr>
        </p:nvSpPr>
        <p:spPr>
          <a:xfrm>
            <a:off x="381000" y="1714500"/>
            <a:ext cx="2476500" cy="3048000"/>
          </a:xfrm>
        </p:spPr>
        <p:txBody>
          <a:bodyPr tIns="228600"/>
          <a:lstStyle/>
          <a:p>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17226843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6096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44811" y="0"/>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8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811" y="0"/>
            <a:ext cx="3048000" cy="6858000"/>
          </a:xfrm>
          <a:prstGeom prst="rect">
            <a:avLst/>
          </a:prstGeom>
          <a:noFill/>
        </p:spPr>
        <p:txBody>
          <a:bodyPr lIns="228600" tIns="228600" rIns="0" bIns="0"/>
          <a:lstStyle>
            <a:lvl1pPr>
              <a:defRPr>
                <a:latin typeface="IBM Plex Sans" panose="020B0503050000000000" pitchFamily="34" charset="0"/>
              </a:defRPr>
            </a:lvl1pPr>
          </a:lstStyle>
          <a:p>
            <a:endParaRPr lang="en-US" sz="6000" b="1" dirty="0"/>
          </a:p>
          <a:p>
            <a:endParaRPr lang="en-US" dirty="0"/>
          </a:p>
        </p:txBody>
      </p:sp>
      <p:sp>
        <p:nvSpPr>
          <p:cNvPr id="11"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sz="1333">
                <a:solidFill>
                  <a:schemeClr val="accent1"/>
                </a:solidFill>
                <a:latin typeface="IBM Plex Sans" panose="020B0503050000000000" pitchFamily="34"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88064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938118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301340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4534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4925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722766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250048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4670127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493377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41163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7133669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41575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207051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109646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722046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89101128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203103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122911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0285735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480292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578818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6214764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269585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8823882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82269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66956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1832347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791662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1014553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717547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8040352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7948927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426184320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507630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98438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555185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39504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04897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4283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76517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6096000" y="0"/>
            <a:ext cx="6096000" cy="6858000"/>
          </a:xfrm>
          <a:prstGeom prst="rect">
            <a:avLst/>
          </a:prstGeom>
        </p:spPr>
      </p:pic>
    </p:spTree>
    <p:extLst>
      <p:ext uri="{BB962C8B-B14F-4D97-AF65-F5344CB8AC3E}">
        <p14:creationId xmlns:p14="http://schemas.microsoft.com/office/powerpoint/2010/main" val="3548260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6099463" y="0"/>
            <a:ext cx="6096000" cy="6858000"/>
          </a:xfrm>
          <a:prstGeom prst="rect">
            <a:avLst/>
          </a:prstGeom>
        </p:spPr>
      </p:pic>
    </p:spTree>
    <p:extLst>
      <p:ext uri="{BB962C8B-B14F-4D97-AF65-F5344CB8AC3E}">
        <p14:creationId xmlns:p14="http://schemas.microsoft.com/office/powerpoint/2010/main" val="117587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820425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6096000" y="0"/>
            <a:ext cx="6096000" cy="6858000"/>
          </a:xfrm>
          <a:prstGeom prst="rect">
            <a:avLst/>
          </a:prstGeom>
        </p:spPr>
      </p:pic>
    </p:spTree>
    <p:extLst>
      <p:ext uri="{BB962C8B-B14F-4D97-AF65-F5344CB8AC3E}">
        <p14:creationId xmlns:p14="http://schemas.microsoft.com/office/powerpoint/2010/main" val="316023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84599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22719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241875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4176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982548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8026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00668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93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6882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965243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9936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5519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6619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91734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6489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49697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375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927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799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905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972637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828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459487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282510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4786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46356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7611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1793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79202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7288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5880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8114" y="2516171"/>
            <a:ext cx="4238573" cy="2778158"/>
          </a:xfrm>
          <a:prstGeom prst="rect">
            <a:avLst/>
          </a:prstGeom>
        </p:spPr>
      </p:pic>
    </p:spTree>
    <p:extLst>
      <p:ext uri="{BB962C8B-B14F-4D97-AF65-F5344CB8AC3E}">
        <p14:creationId xmlns:p14="http://schemas.microsoft.com/office/powerpoint/2010/main" val="1211473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45576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263525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0733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96099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8903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4298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702184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3103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29159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6287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4242048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874802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520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62500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59727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58800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52869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36763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61086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7218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6343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633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32239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729688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14671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15810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770158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241299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26456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13574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33215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9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3423289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488127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5384668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9475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0719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8676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1429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923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047565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73426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00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1904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5169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4113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090032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54450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12683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69802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93031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618608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5351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96862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3.pn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2.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theme" Target="../theme/theme6.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05560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6194537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88968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541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2145217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21172608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0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etflix/Hystrix/tree/master/hystrix-contrib/hystrix-javanica#configuration" TargetMode="External"/><Relationship Id="rId2" Type="http://schemas.openxmlformats.org/officeDocument/2006/relationships/notesSlide" Target="../notesSlides/notesSlide10.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00.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9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9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3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hyperlink" Target="http://www.javaworld.com/article/2927920/cloud-computing/build-self-healing-distributed-systems-with-spring-cloud.html" TargetMode="External"/><Relationship Id="rId1" Type="http://schemas.openxmlformats.org/officeDocument/2006/relationships/slideLayout" Target="../slideLayouts/slideLayout9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1676400"/>
            <a:ext cx="12192000" cy="5181600"/>
          </a:xfrm>
        </p:spPr>
      </p:pic>
      <p:sp>
        <p:nvSpPr>
          <p:cNvPr id="3" name="Title 2"/>
          <p:cNvSpPr>
            <a:spLocks noGrp="1"/>
          </p:cNvSpPr>
          <p:nvPr>
            <p:ph type="title"/>
          </p:nvPr>
        </p:nvSpPr>
        <p:spPr>
          <a:xfrm>
            <a:off x="3429000" y="342900"/>
            <a:ext cx="8763000" cy="2819400"/>
          </a:xfrm>
        </p:spPr>
        <p:txBody>
          <a:bodyPr/>
          <a:lstStyle/>
          <a:p>
            <a:r>
              <a:rPr lang="en-US" dirty="0">
                <a:latin typeface="IBM Plex Sans" charset="0"/>
                <a:ea typeface="IBM Plex Sans" charset="0"/>
                <a:cs typeface="IBM Plex Sans" charset="0"/>
              </a:rPr>
              <a:t>Spring Cloud: Circuit Breaker - </a:t>
            </a:r>
            <a:r>
              <a:rPr lang="en-US" dirty="0" err="1">
                <a:latin typeface="IBM Plex Sans" charset="0"/>
                <a:ea typeface="IBM Plex Sans" charset="0"/>
                <a:cs typeface="IBM Plex Sans" charset="0"/>
              </a:rPr>
              <a:t>Hystrix</a:t>
            </a: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r>
              <a:rPr lang="en-US" sz="3333" b="0" dirty="0">
                <a:latin typeface="IBM Plex Sans" charset="0"/>
                <a:ea typeface="IBM Plex Sans" charset="0"/>
                <a:cs typeface="IBM Plex Sans" charset="0"/>
              </a:rPr>
              <a:t>Audience: Developer</a:t>
            </a:r>
          </a:p>
        </p:txBody>
      </p:sp>
      <p:cxnSp>
        <p:nvCxnSpPr>
          <p:cNvPr id="5" name="Straight Connector 4"/>
          <p:cNvCxnSpPr/>
          <p:nvPr/>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The Circuit Breaker Pattern</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0999" y="1552027"/>
            <a:ext cx="11429999" cy="1508105"/>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Consider a household circuit breaker:</a:t>
            </a:r>
          </a:p>
          <a:p>
            <a:pPr marL="800100" lvl="1" indent="-342900">
              <a:buFont typeface="Courier New" panose="02070309020205020404" pitchFamily="49" charset="0"/>
              <a:buChar char="o"/>
            </a:pPr>
            <a:r>
              <a:rPr lang="en-US" dirty="0">
                <a:latin typeface="IBM Plex Sans" panose="020B0503050203000203" pitchFamily="34" charset="0"/>
              </a:rPr>
              <a:t>It ‘watches’ a circuit</a:t>
            </a:r>
          </a:p>
          <a:p>
            <a:pPr marL="800100" lvl="1" indent="-342900">
              <a:buFont typeface="Courier New" panose="02070309020205020404" pitchFamily="49" charset="0"/>
              <a:buChar char="o"/>
            </a:pPr>
            <a:r>
              <a:rPr lang="en-US" dirty="0">
                <a:latin typeface="IBM Plex Sans" panose="020B0503050203000203" pitchFamily="34" charset="0"/>
              </a:rPr>
              <a:t>When failure occurs (too much current flow), it ‘opens’ the circuit (disconnects the circuit)</a:t>
            </a:r>
          </a:p>
          <a:p>
            <a:pPr marL="800100" lvl="1" indent="-342900">
              <a:buFont typeface="Courier New" panose="02070309020205020404" pitchFamily="49" charset="0"/>
              <a:buChar char="o"/>
            </a:pPr>
            <a:r>
              <a:rPr lang="en-US" dirty="0">
                <a:latin typeface="IBM Plex Sans" panose="020B0503050203000203" pitchFamily="34" charset="0"/>
              </a:rPr>
              <a:t>Once problem is resolved, you can manually ‘close’ the breaker by flipping the switch</a:t>
            </a:r>
          </a:p>
          <a:p>
            <a:pPr marL="800100" lvl="1" indent="-342900">
              <a:buFont typeface="Courier New" panose="02070309020205020404" pitchFamily="49" charset="0"/>
              <a:buChar char="o"/>
            </a:pPr>
            <a:r>
              <a:rPr lang="en-US" dirty="0">
                <a:latin typeface="IBM Plex Sans" panose="020B0503050203000203" pitchFamily="34" charset="0"/>
              </a:rPr>
              <a:t>Prevents cascade failure, that is, your house burning down</a:t>
            </a:r>
          </a:p>
        </p:txBody>
      </p:sp>
      <p:pic>
        <p:nvPicPr>
          <p:cNvPr id="7" name="Picture 6">
            <a:extLst>
              <a:ext uri="{FF2B5EF4-FFF2-40B4-BE49-F238E27FC236}">
                <a16:creationId xmlns:a16="http://schemas.microsoft.com/office/drawing/2014/main" id="{94A1B8C0-24CC-4B77-9CA5-5F256DCACD82}"/>
              </a:ext>
            </a:extLst>
          </p:cNvPr>
          <p:cNvPicPr>
            <a:picLocks noChangeAspect="1"/>
          </p:cNvPicPr>
          <p:nvPr/>
        </p:nvPicPr>
        <p:blipFill>
          <a:blip r:embed="rId3">
            <a:lum/>
            <a:alphaModFix/>
          </a:blip>
          <a:srcRect/>
          <a:stretch>
            <a:fillRect/>
          </a:stretch>
        </p:blipFill>
        <p:spPr>
          <a:xfrm>
            <a:off x="8560321" y="2908662"/>
            <a:ext cx="2132182" cy="3704805"/>
          </a:xfrm>
          <a:prstGeom prst="rect">
            <a:avLst/>
          </a:prstGeom>
          <a:noFill/>
          <a:ln>
            <a:noFill/>
          </a:ln>
        </p:spPr>
      </p:pic>
    </p:spTree>
    <p:extLst>
      <p:ext uri="{BB962C8B-B14F-4D97-AF65-F5344CB8AC3E}">
        <p14:creationId xmlns:p14="http://schemas.microsoft.com/office/powerpoint/2010/main" val="174082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Using Spring Cloud Netflix </a:t>
            </a:r>
            <a:r>
              <a:rPr lang="en-US" sz="4600" dirty="0" err="1"/>
              <a:t>Hystrix</a:t>
            </a:r>
            <a:endParaRPr lang="en-US" sz="4600" dirty="0"/>
          </a:p>
        </p:txBody>
      </p:sp>
    </p:spTree>
    <p:extLst>
      <p:ext uri="{BB962C8B-B14F-4D97-AF65-F5344CB8AC3E}">
        <p14:creationId xmlns:p14="http://schemas.microsoft.com/office/powerpoint/2010/main" val="1142206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err="1"/>
              <a:t>Hystrix</a:t>
            </a:r>
            <a:r>
              <a:rPr lang="en-US" dirty="0"/>
              <a:t> – The Software Circuit Breaker</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7796350" cy="3693319"/>
          </a:xfrm>
          <a:prstGeom prst="rect">
            <a:avLst/>
          </a:prstGeom>
        </p:spPr>
        <p:txBody>
          <a:bodyPr wrap="square">
            <a:spAutoFit/>
          </a:bodyPr>
          <a:lstStyle/>
          <a:p>
            <a:pPr marL="285750" indent="-285750">
              <a:buFont typeface="Arial" panose="020B0604020202020204" pitchFamily="34" charset="0"/>
              <a:buChar char="•"/>
            </a:pPr>
            <a:r>
              <a:rPr lang="en-US" dirty="0" err="1">
                <a:latin typeface="IBM Plex Sans" panose="020B0503050203000203" pitchFamily="34" charset="0"/>
              </a:rPr>
              <a:t>Hystrix</a:t>
            </a:r>
            <a:r>
              <a:rPr lang="en-US" dirty="0">
                <a:latin typeface="IBM Plex Sans" panose="020B0503050203000203" pitchFamily="34" charset="0"/>
              </a:rPr>
              <a:t> – Part of Netflix OSS</a:t>
            </a:r>
          </a:p>
          <a:p>
            <a:pPr marL="285750" indent="-285750">
              <a:buFont typeface="Arial" panose="020B0604020202020204" pitchFamily="34" charset="0"/>
              <a:buChar char="•"/>
            </a:pPr>
            <a:endParaRPr lang="en-US" dirty="0">
              <a:latin typeface="IBM Plex Sans" panose="020B0503050203000203" pitchFamily="34" charset="0"/>
            </a:endParaRPr>
          </a:p>
          <a:p>
            <a:pPr marL="285750" indent="-285750">
              <a:buFont typeface="Arial" panose="020B0604020202020204" pitchFamily="34" charset="0"/>
              <a:buChar char="•"/>
            </a:pPr>
            <a:r>
              <a:rPr lang="en-US" dirty="0">
                <a:latin typeface="IBM Plex Sans" panose="020B0503050203000203" pitchFamily="34" charset="0"/>
              </a:rPr>
              <a:t>Light, easy-to-use wrapper provided by Spring Cloud</a:t>
            </a:r>
          </a:p>
          <a:p>
            <a:pPr marL="285750" indent="-285750">
              <a:buFont typeface="Arial" panose="020B0604020202020204" pitchFamily="34" charset="0"/>
              <a:buChar char="•"/>
            </a:pPr>
            <a:endParaRPr lang="en-US" dirty="0">
              <a:latin typeface="IBM Plex Sans" panose="020B0503050203000203" pitchFamily="34" charset="0"/>
            </a:endParaRPr>
          </a:p>
          <a:p>
            <a:pPr marL="285750" indent="-285750">
              <a:buFont typeface="Arial" panose="020B0604020202020204" pitchFamily="34" charset="0"/>
              <a:buChar char="•"/>
            </a:pPr>
            <a:r>
              <a:rPr lang="en-US" dirty="0">
                <a:latin typeface="IBM Plex Sans" panose="020B0503050203000203" pitchFamily="34" charset="0"/>
              </a:rPr>
              <a:t>Detects failure conditions and “opens” to disallows further calls</a:t>
            </a:r>
          </a:p>
          <a:p>
            <a:pPr marL="742950" lvl="1" indent="-285750">
              <a:buFont typeface="Courier New" panose="02070309020205020404" pitchFamily="49" charset="0"/>
              <a:buChar char="o"/>
            </a:pPr>
            <a:r>
              <a:rPr lang="en-US" dirty="0" err="1">
                <a:latin typeface="IBM Plex Sans" panose="020B0503050203000203" pitchFamily="34" charset="0"/>
              </a:rPr>
              <a:t>Hystrix</a:t>
            </a:r>
            <a:r>
              <a:rPr lang="en-US" dirty="0">
                <a:latin typeface="IBM Plex Sans" panose="020B0503050203000203" pitchFamily="34" charset="0"/>
              </a:rPr>
              <a:t> Default – 20 failures in 5 seconds</a:t>
            </a:r>
          </a:p>
          <a:p>
            <a:pPr marL="285750" indent="-285750">
              <a:buFont typeface="Arial" panose="020B0604020202020204" pitchFamily="34" charset="0"/>
              <a:buChar char="•"/>
            </a:pPr>
            <a:endParaRPr lang="en-US" dirty="0">
              <a:latin typeface="IBM Plex Sans" panose="020B0503050203000203" pitchFamily="34" charset="0"/>
            </a:endParaRPr>
          </a:p>
          <a:p>
            <a:pPr marL="285750" indent="-285750">
              <a:buFont typeface="Arial" panose="020B0604020202020204" pitchFamily="34" charset="0"/>
              <a:buChar char="•"/>
            </a:pPr>
            <a:r>
              <a:rPr lang="en-US" dirty="0">
                <a:latin typeface="IBM Plex Sans" panose="020B0503050203000203" pitchFamily="34" charset="0"/>
              </a:rPr>
              <a:t>Identify “fallback” - what to do in case of a service dependency failure</a:t>
            </a:r>
          </a:p>
          <a:p>
            <a:pPr marL="742950" lvl="1" indent="-285750">
              <a:buFont typeface="Courier New" panose="02070309020205020404" pitchFamily="49" charset="0"/>
              <a:buChar char="o"/>
            </a:pPr>
            <a:r>
              <a:rPr lang="en-US" dirty="0">
                <a:latin typeface="IBM Plex Sans" panose="020B0503050203000203" pitchFamily="34" charset="0"/>
              </a:rPr>
              <a:t>Think: catch block, but more sophisticated</a:t>
            </a:r>
          </a:p>
          <a:p>
            <a:pPr marL="742950" lvl="1" indent="-285750">
              <a:buFont typeface="Courier New" panose="02070309020205020404" pitchFamily="49" charset="0"/>
              <a:buChar char="o"/>
            </a:pPr>
            <a:r>
              <a:rPr lang="en-US" dirty="0">
                <a:latin typeface="IBM Plex Sans" panose="020B0503050203000203" pitchFamily="34" charset="0"/>
              </a:rPr>
              <a:t>Fallbacks can be chained</a:t>
            </a:r>
          </a:p>
          <a:p>
            <a:pPr marL="285750" indent="-285750">
              <a:buFont typeface="Arial" panose="020B0604020202020204" pitchFamily="34" charset="0"/>
              <a:buChar char="•"/>
            </a:pPr>
            <a:endParaRPr lang="en-US" dirty="0">
              <a:latin typeface="IBM Plex Sans" panose="020B0503050203000203" pitchFamily="34" charset="0"/>
            </a:endParaRPr>
          </a:p>
          <a:p>
            <a:pPr marL="285750" indent="-285750">
              <a:buFont typeface="Arial" panose="020B0604020202020204" pitchFamily="34" charset="0"/>
              <a:buChar char="•"/>
            </a:pPr>
            <a:r>
              <a:rPr lang="en-US" dirty="0">
                <a:latin typeface="IBM Plex Sans" panose="020B0503050203000203" pitchFamily="34" charset="0"/>
              </a:rPr>
              <a:t>Automatically “closes” itself after interval</a:t>
            </a:r>
          </a:p>
          <a:p>
            <a:pPr marL="742950" lvl="1" indent="-285750">
              <a:buFont typeface="Courier New" panose="02070309020205020404" pitchFamily="49" charset="0"/>
              <a:buChar char="o"/>
            </a:pPr>
            <a:r>
              <a:rPr lang="en-US" dirty="0" err="1">
                <a:latin typeface="IBM Plex Sans" panose="020B0503050203000203" pitchFamily="34" charset="0"/>
              </a:rPr>
              <a:t>Hystrix</a:t>
            </a:r>
            <a:r>
              <a:rPr lang="en-US" dirty="0">
                <a:latin typeface="IBM Plex Sans" panose="020B0503050203000203" pitchFamily="34" charset="0"/>
              </a:rPr>
              <a:t> Default – 5 seconds</a:t>
            </a:r>
          </a:p>
        </p:txBody>
      </p:sp>
      <p:pic>
        <p:nvPicPr>
          <p:cNvPr id="8" name="Picture 7">
            <a:extLst>
              <a:ext uri="{FF2B5EF4-FFF2-40B4-BE49-F238E27FC236}">
                <a16:creationId xmlns:a16="http://schemas.microsoft.com/office/drawing/2014/main" id="{472021CF-30C6-4B06-BCDC-6E6A0E80ED6C}"/>
              </a:ext>
            </a:extLst>
          </p:cNvPr>
          <p:cNvPicPr>
            <a:picLocks noChangeAspect="1"/>
          </p:cNvPicPr>
          <p:nvPr/>
        </p:nvPicPr>
        <p:blipFill>
          <a:blip r:embed="rId3">
            <a:lum/>
            <a:alphaModFix/>
          </a:blip>
          <a:srcRect/>
          <a:stretch>
            <a:fillRect/>
          </a:stretch>
        </p:blipFill>
        <p:spPr>
          <a:xfrm>
            <a:off x="8251808" y="2523420"/>
            <a:ext cx="2468879" cy="905580"/>
          </a:xfrm>
          <a:prstGeom prst="rect">
            <a:avLst/>
          </a:prstGeom>
          <a:noFill/>
          <a:ln>
            <a:noFill/>
          </a:ln>
        </p:spPr>
      </p:pic>
    </p:spTree>
    <p:extLst>
      <p:ext uri="{BB962C8B-B14F-4D97-AF65-F5344CB8AC3E}">
        <p14:creationId xmlns:p14="http://schemas.microsoft.com/office/powerpoint/2010/main" val="3991751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Comparison with Physical Circuit Breaker</a:t>
            </a:r>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3" name="Content Placeholder 2">
            <a:extLst>
              <a:ext uri="{FF2B5EF4-FFF2-40B4-BE49-F238E27FC236}">
                <a16:creationId xmlns:a16="http://schemas.microsoft.com/office/drawing/2014/main" id="{5B9544A4-BC63-4B1F-8DE3-E30177722363}"/>
              </a:ext>
            </a:extLst>
          </p:cNvPr>
          <p:cNvSpPr>
            <a:spLocks noGrp="1"/>
          </p:cNvSpPr>
          <p:nvPr>
            <p:ph idx="1"/>
          </p:nvPr>
        </p:nvSpPr>
        <p:spPr/>
        <p:txBody>
          <a:bodyPr anchor="ctr"/>
          <a:lstStyle/>
          <a:p>
            <a:pPr marL="285750" indent="-285750">
              <a:buFont typeface="Arial" panose="020B0604020202020204" pitchFamily="34" charset="0"/>
              <a:buChar char="•"/>
            </a:pPr>
            <a:r>
              <a:rPr lang="en-US" sz="1800" b="1" dirty="0"/>
              <a:t>Closed</a:t>
            </a:r>
            <a:r>
              <a:rPr lang="en-US" sz="1800" dirty="0"/>
              <a:t> when operating normally</a:t>
            </a:r>
          </a:p>
          <a:p>
            <a:pPr marL="285750" indent="-285750">
              <a:buFont typeface="Arial" panose="020B0604020202020204" pitchFamily="34" charset="0"/>
              <a:buChar char="•"/>
            </a:pPr>
            <a:r>
              <a:rPr lang="en-US" sz="1800" b="1" dirty="0"/>
              <a:t>Open </a:t>
            </a:r>
            <a:r>
              <a:rPr lang="en-US" sz="1800" dirty="0"/>
              <a:t>when failure is detected</a:t>
            </a:r>
          </a:p>
          <a:p>
            <a:pPr marL="285750" indent="-285750">
              <a:buFont typeface="Arial" panose="020B0604020202020204" pitchFamily="34" charset="0"/>
              <a:buChar char="•"/>
            </a:pPr>
            <a:r>
              <a:rPr lang="en-US" sz="1800" dirty="0"/>
              <a:t>Failure definition flexible</a:t>
            </a:r>
          </a:p>
          <a:p>
            <a:pPr marL="285750" indent="-285750">
              <a:buFont typeface="Arial" panose="020B0604020202020204" pitchFamily="34" charset="0"/>
              <a:buChar char="•"/>
            </a:pPr>
            <a:r>
              <a:rPr lang="en-US" sz="1800" dirty="0"/>
              <a:t>Exception thrown or timeout exceeded over time period</a:t>
            </a:r>
          </a:p>
          <a:p>
            <a:pPr marL="285750" indent="-285750">
              <a:buFont typeface="Arial" panose="020B0604020202020204" pitchFamily="34" charset="0"/>
              <a:buChar char="•"/>
            </a:pPr>
            <a:r>
              <a:rPr lang="en-US" sz="1800" dirty="0"/>
              <a:t>Definable </a:t>
            </a:r>
            <a:r>
              <a:rPr lang="en-US" sz="1800" b="1" dirty="0"/>
              <a:t>Fallback</a:t>
            </a:r>
            <a:r>
              <a:rPr lang="en-US" sz="1800" dirty="0"/>
              <a:t> option</a:t>
            </a:r>
          </a:p>
          <a:p>
            <a:pPr marL="285750" indent="-285750">
              <a:buFont typeface="Arial" panose="020B0604020202020204" pitchFamily="34" charset="0"/>
              <a:buChar char="•"/>
            </a:pPr>
            <a:r>
              <a:rPr lang="en-US" sz="1800" dirty="0"/>
              <a:t>Automatically re-closes itself</a:t>
            </a:r>
          </a:p>
        </p:txBody>
      </p:sp>
      <p:sp>
        <p:nvSpPr>
          <p:cNvPr id="4" name="Content Placeholder 3">
            <a:extLst>
              <a:ext uri="{FF2B5EF4-FFF2-40B4-BE49-F238E27FC236}">
                <a16:creationId xmlns:a16="http://schemas.microsoft.com/office/drawing/2014/main" id="{6ACD3FF6-8EE6-4B9A-A923-DCBE0CDFADF0}"/>
              </a:ext>
            </a:extLst>
          </p:cNvPr>
          <p:cNvSpPr>
            <a:spLocks noGrp="1"/>
          </p:cNvSpPr>
          <p:nvPr>
            <p:ph idx="13"/>
          </p:nvPr>
        </p:nvSpPr>
        <p:spPr/>
        <p:txBody>
          <a:bodyPr anchor="ctr"/>
          <a:lstStyle/>
          <a:p>
            <a:pPr marL="285750" indent="-285750">
              <a:buFont typeface="Arial" panose="020B0604020202020204" pitchFamily="34" charset="0"/>
              <a:buChar char="•"/>
            </a:pPr>
            <a:r>
              <a:rPr lang="en-US" sz="1800" b="1" dirty="0"/>
              <a:t>Closed</a:t>
            </a:r>
            <a:r>
              <a:rPr lang="en-US" sz="1800" dirty="0"/>
              <a:t> when operating normally</a:t>
            </a:r>
          </a:p>
          <a:p>
            <a:pPr marL="285750" indent="-285750">
              <a:buFont typeface="Arial" panose="020B0604020202020204" pitchFamily="34" charset="0"/>
              <a:buChar char="•"/>
            </a:pPr>
            <a:r>
              <a:rPr lang="en-US" sz="1800" b="1" dirty="0"/>
              <a:t>Open</a:t>
            </a:r>
            <a:r>
              <a:rPr lang="en-US" sz="1800" dirty="0"/>
              <a:t> when failure is detected</a:t>
            </a:r>
          </a:p>
          <a:p>
            <a:pPr marL="285750" indent="-285750">
              <a:buFont typeface="Arial" panose="020B0604020202020204" pitchFamily="34" charset="0"/>
              <a:buChar char="•"/>
            </a:pPr>
            <a:r>
              <a:rPr lang="en-US" sz="1800" dirty="0"/>
              <a:t>Failure definition fixed</a:t>
            </a:r>
          </a:p>
          <a:p>
            <a:pPr marL="285750" indent="-285750">
              <a:buFont typeface="Arial" panose="020B0604020202020204" pitchFamily="34" charset="0"/>
              <a:buChar char="•"/>
            </a:pPr>
            <a:r>
              <a:rPr lang="en-US" sz="1800" dirty="0"/>
              <a:t>current flow exceeds amp rating</a:t>
            </a:r>
          </a:p>
          <a:p>
            <a:pPr marL="285750" indent="-285750">
              <a:buFont typeface="Arial" panose="020B0604020202020204" pitchFamily="34" charset="0"/>
              <a:buChar char="•"/>
            </a:pPr>
            <a:r>
              <a:rPr lang="en-US" sz="1800" dirty="0"/>
              <a:t>No fallback</a:t>
            </a:r>
          </a:p>
          <a:p>
            <a:pPr marL="285750" indent="-285750">
              <a:buFont typeface="Arial" panose="020B0604020202020204" pitchFamily="34" charset="0"/>
              <a:buChar char="•"/>
            </a:pPr>
            <a:r>
              <a:rPr lang="en-US" sz="1800" dirty="0"/>
              <a:t>Must be closed manually</a:t>
            </a:r>
          </a:p>
        </p:txBody>
      </p:sp>
      <p:pic>
        <p:nvPicPr>
          <p:cNvPr id="8" name="Picture 7">
            <a:extLst>
              <a:ext uri="{FF2B5EF4-FFF2-40B4-BE49-F238E27FC236}">
                <a16:creationId xmlns:a16="http://schemas.microsoft.com/office/drawing/2014/main" id="{472021CF-30C6-4B06-BCDC-6E6A0E80ED6C}"/>
              </a:ext>
            </a:extLst>
          </p:cNvPr>
          <p:cNvPicPr>
            <a:picLocks noChangeAspect="1"/>
          </p:cNvPicPr>
          <p:nvPr/>
        </p:nvPicPr>
        <p:blipFill>
          <a:blip r:embed="rId3">
            <a:lum/>
            <a:alphaModFix/>
          </a:blip>
          <a:srcRect/>
          <a:stretch>
            <a:fillRect/>
          </a:stretch>
        </p:blipFill>
        <p:spPr>
          <a:xfrm>
            <a:off x="1215283" y="1524000"/>
            <a:ext cx="2468879" cy="905580"/>
          </a:xfrm>
          <a:prstGeom prst="rect">
            <a:avLst/>
          </a:prstGeom>
          <a:noFill/>
          <a:ln>
            <a:noFill/>
          </a:ln>
        </p:spPr>
      </p:pic>
      <p:pic>
        <p:nvPicPr>
          <p:cNvPr id="9" name="Picture 8">
            <a:extLst>
              <a:ext uri="{FF2B5EF4-FFF2-40B4-BE49-F238E27FC236}">
                <a16:creationId xmlns:a16="http://schemas.microsoft.com/office/drawing/2014/main" id="{660C898A-BE2E-40B5-8917-B110022DE07A}"/>
              </a:ext>
            </a:extLst>
          </p:cNvPr>
          <p:cNvPicPr>
            <a:picLocks noChangeAspect="1"/>
          </p:cNvPicPr>
          <p:nvPr/>
        </p:nvPicPr>
        <p:blipFill>
          <a:blip r:embed="rId4">
            <a:lum/>
            <a:alphaModFix/>
          </a:blip>
          <a:srcRect/>
          <a:stretch>
            <a:fillRect/>
          </a:stretch>
        </p:blipFill>
        <p:spPr>
          <a:xfrm>
            <a:off x="8070827" y="1524000"/>
            <a:ext cx="2266563" cy="1141610"/>
          </a:xfrm>
          <a:prstGeom prst="rect">
            <a:avLst/>
          </a:prstGeom>
          <a:noFill/>
          <a:ln>
            <a:noFill/>
          </a:ln>
        </p:spPr>
      </p:pic>
    </p:spTree>
    <p:extLst>
      <p:ext uri="{BB962C8B-B14F-4D97-AF65-F5344CB8AC3E}">
        <p14:creationId xmlns:p14="http://schemas.microsoft.com/office/powerpoint/2010/main" val="183118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Please Understand…</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7796350" cy="2400657"/>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The Circuit Breaker pattern </a:t>
            </a:r>
            <a:r>
              <a:rPr lang="en-US" sz="2000" b="1" dirty="0">
                <a:latin typeface="IBM Plex Sans" panose="020B0503050203000203" pitchFamily="34" charset="0"/>
              </a:rPr>
              <a:t>does not</a:t>
            </a:r>
            <a:r>
              <a:rPr lang="en-US" sz="2000" dirty="0">
                <a:latin typeface="IBM Plex Sans" panose="020B0503050203000203" pitchFamily="34" charset="0"/>
              </a:rPr>
              <a:t> prevent errors.</a:t>
            </a:r>
          </a:p>
          <a:p>
            <a:pPr marL="285750" indent="-285750">
              <a:buFont typeface="Arial" panose="020B0604020202020204" pitchFamily="34" charset="0"/>
              <a:buChar char="•"/>
            </a:pPr>
            <a:endParaRPr lang="en-US" sz="2000" dirty="0">
              <a:latin typeface="IBM Plex Sans" panose="020B0503050203000203" pitchFamily="34" charset="0"/>
            </a:endParaRPr>
          </a:p>
          <a:p>
            <a:pPr marL="285750" indent="-285750">
              <a:buFont typeface="Arial" panose="020B0604020202020204" pitchFamily="34" charset="0"/>
              <a:buChar char="•"/>
            </a:pPr>
            <a:r>
              <a:rPr lang="en-US" sz="2000" dirty="0">
                <a:latin typeface="IBM Plex Sans" panose="020B0503050203000203" pitchFamily="34" charset="0"/>
              </a:rPr>
              <a:t>The Circuit Breaker pattern does the following:</a:t>
            </a:r>
          </a:p>
          <a:p>
            <a:pPr marL="742950" lvl="1" indent="-285750">
              <a:buFont typeface="Courier New" panose="02070309020205020404" pitchFamily="49" charset="0"/>
              <a:buChar char="o"/>
            </a:pPr>
            <a:r>
              <a:rPr lang="en-US" dirty="0">
                <a:latin typeface="IBM Plex Sans" panose="020B0503050203000203" pitchFamily="34" charset="0"/>
              </a:rPr>
              <a:t>Mitigates the effects of errors</a:t>
            </a:r>
          </a:p>
          <a:p>
            <a:pPr marL="742950" lvl="1" indent="-285750">
              <a:buFont typeface="Courier New" panose="02070309020205020404" pitchFamily="49" charset="0"/>
              <a:buChar char="o"/>
            </a:pPr>
            <a:r>
              <a:rPr lang="en-US" dirty="0">
                <a:latin typeface="IBM Plex Sans" panose="020B0503050203000203" pitchFamily="34" charset="0"/>
              </a:rPr>
              <a:t>It detects and bypasses repeated errors of the same type</a:t>
            </a:r>
          </a:p>
          <a:p>
            <a:pPr marL="742950" lvl="1" indent="-285750">
              <a:buFont typeface="Courier New" panose="02070309020205020404" pitchFamily="49" charset="0"/>
              <a:buChar char="o"/>
            </a:pPr>
            <a:r>
              <a:rPr lang="en-US" dirty="0">
                <a:latin typeface="IBM Plex Sans" panose="020B0503050203000203" pitchFamily="34" charset="0"/>
              </a:rPr>
              <a:t>“Stops the bleeding”</a:t>
            </a:r>
          </a:p>
          <a:p>
            <a:pPr marL="742950" lvl="1" indent="-285750">
              <a:buFont typeface="Courier New" panose="02070309020205020404" pitchFamily="49" charset="0"/>
              <a:buChar char="o"/>
            </a:pPr>
            <a:r>
              <a:rPr lang="en-US" dirty="0">
                <a:latin typeface="IBM Plex Sans" panose="020B0503050203000203" pitchFamily="34" charset="0"/>
              </a:rPr>
              <a:t>Prevents systematic failures of the system</a:t>
            </a:r>
          </a:p>
          <a:p>
            <a:pPr marL="742950" lvl="1" indent="-285750">
              <a:buFont typeface="Courier New" panose="02070309020205020404" pitchFamily="49" charset="0"/>
              <a:buChar char="o"/>
            </a:pPr>
            <a:r>
              <a:rPr lang="en-US" dirty="0">
                <a:latin typeface="IBM Plex Sans" panose="020B0503050203000203" pitchFamily="34" charset="0"/>
              </a:rPr>
              <a:t>Does not “swallow” exceptions</a:t>
            </a:r>
          </a:p>
        </p:txBody>
      </p:sp>
    </p:spTree>
    <p:extLst>
      <p:ext uri="{BB962C8B-B14F-4D97-AF65-F5344CB8AC3E}">
        <p14:creationId xmlns:p14="http://schemas.microsoft.com/office/powerpoint/2010/main" val="1021524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err="1"/>
              <a:t>Hystrix</a:t>
            </a:r>
            <a:r>
              <a:rPr lang="en-US" dirty="0"/>
              <a:t> (Spring Cloud) Setup</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7796350" cy="2554545"/>
          </a:xfrm>
          <a:prstGeom prst="rect">
            <a:avLst/>
          </a:prstGeom>
        </p:spPr>
        <p:txBody>
          <a:bodyPr wrap="square">
            <a:spAutoFit/>
          </a:bodyPr>
          <a:lstStyle/>
          <a:p>
            <a:r>
              <a:rPr lang="en-US" sz="2000">
                <a:latin typeface="IBM Plex Sans" panose="020B0503050203000203" pitchFamily="34" charset="0"/>
              </a:rPr>
              <a:t>Add the Dependency:</a:t>
            </a:r>
          </a:p>
          <a:p>
            <a:endParaRPr lang="en-US" sz="2000">
              <a:latin typeface="IBM Plex Sans" panose="020B0503050203000203" pitchFamily="34" charset="0"/>
            </a:endParaRPr>
          </a:p>
          <a:p>
            <a:endParaRPr lang="en-US" sz="2000">
              <a:latin typeface="IBM Plex Sans" panose="020B0503050203000203" pitchFamily="34" charset="0"/>
            </a:endParaRPr>
          </a:p>
          <a:p>
            <a:endParaRPr lang="en-US" sz="2000">
              <a:latin typeface="IBM Plex Sans" panose="020B0503050203000203" pitchFamily="34" charset="0"/>
            </a:endParaRPr>
          </a:p>
          <a:p>
            <a:endParaRPr lang="en-US" sz="2000">
              <a:latin typeface="IBM Plex Sans" panose="020B0503050203000203" pitchFamily="34" charset="0"/>
            </a:endParaRPr>
          </a:p>
          <a:p>
            <a:endParaRPr lang="en-US" sz="2000">
              <a:latin typeface="IBM Plex Sans" panose="020B0503050203000203" pitchFamily="34" charset="0"/>
            </a:endParaRPr>
          </a:p>
          <a:p>
            <a:endParaRPr lang="en-US" sz="2000">
              <a:latin typeface="IBM Plex Sans" panose="020B0503050203000203" pitchFamily="34" charset="0"/>
            </a:endParaRPr>
          </a:p>
          <a:p>
            <a:r>
              <a:rPr lang="en-US" sz="2000">
                <a:latin typeface="IBM Plex Sans" panose="020B0503050203000203" pitchFamily="34" charset="0"/>
              </a:rPr>
              <a:t>Enable Hystrix within a configuration class:</a:t>
            </a:r>
            <a:endParaRPr lang="en-US" sz="2000" dirty="0">
              <a:latin typeface="IBM Plex Sans" panose="020B0503050203000203" pitchFamily="34" charset="0"/>
            </a:endParaRPr>
          </a:p>
        </p:txBody>
      </p:sp>
      <p:sp>
        <p:nvSpPr>
          <p:cNvPr id="7" name="Rectangle 24">
            <a:extLst>
              <a:ext uri="{FF2B5EF4-FFF2-40B4-BE49-F238E27FC236}">
                <a16:creationId xmlns:a16="http://schemas.microsoft.com/office/drawing/2014/main" id="{880227AA-C20E-4064-B149-137A243D995C}"/>
              </a:ext>
            </a:extLst>
          </p:cNvPr>
          <p:cNvSpPr/>
          <p:nvPr/>
        </p:nvSpPr>
        <p:spPr>
          <a:xfrm>
            <a:off x="468086" y="2025258"/>
            <a:ext cx="6533606" cy="129664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700">
                <a:solidFill>
                  <a:srgbClr val="000000"/>
                </a:solidFill>
                <a:latin typeface="IBM Plex Sans" panose="020B0503050203000203" pitchFamily="34" charset="0"/>
                <a:ea typeface="Monaco" pitchFamily="49"/>
                <a:cs typeface="Monaco" pitchFamily="49"/>
              </a:rPr>
              <a:t>	</a:t>
            </a:r>
            <a:r>
              <a:rPr lang="en-US" sz="1700">
                <a:solidFill>
                  <a:srgbClr val="008080"/>
                </a:solidFill>
                <a:latin typeface="IBM Plex Sans" panose="020B0503050203000203" pitchFamily="34" charset="0"/>
                <a:ea typeface="Monaco" pitchFamily="49"/>
                <a:cs typeface="Monaco" pitchFamily="49"/>
              </a:rPr>
              <a:t>&lt;</a:t>
            </a:r>
            <a:r>
              <a:rPr lang="en-US" sz="1700">
                <a:solidFill>
                  <a:srgbClr val="3F7F7F"/>
                </a:solidFill>
                <a:latin typeface="IBM Plex Sans" panose="020B0503050203000203" pitchFamily="34" charset="0"/>
                <a:ea typeface="Monaco" pitchFamily="49"/>
                <a:cs typeface="Monaco" pitchFamily="49"/>
              </a:rPr>
              <a:t>dependency</a:t>
            </a:r>
            <a:r>
              <a:rPr lang="en-US" sz="170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700">
                <a:solidFill>
                  <a:srgbClr val="000000"/>
                </a:solidFill>
                <a:latin typeface="IBM Plex Sans" panose="020B0503050203000203" pitchFamily="34" charset="0"/>
                <a:ea typeface="Monaco" pitchFamily="49"/>
                <a:cs typeface="Monaco" pitchFamily="49"/>
              </a:rPr>
              <a:t>	    </a:t>
            </a:r>
            <a:r>
              <a:rPr lang="en-US" sz="1700">
                <a:solidFill>
                  <a:srgbClr val="008080"/>
                </a:solidFill>
                <a:latin typeface="IBM Plex Sans" panose="020B0503050203000203" pitchFamily="34" charset="0"/>
                <a:ea typeface="Monaco" pitchFamily="49"/>
                <a:cs typeface="Monaco" pitchFamily="49"/>
              </a:rPr>
              <a:t>&lt;</a:t>
            </a:r>
            <a:r>
              <a:rPr lang="en-US" sz="1700">
                <a:solidFill>
                  <a:srgbClr val="3F7F7F"/>
                </a:solidFill>
                <a:latin typeface="IBM Plex Sans" panose="020B0503050203000203" pitchFamily="34" charset="0"/>
                <a:ea typeface="Monaco" pitchFamily="49"/>
                <a:cs typeface="Monaco" pitchFamily="49"/>
              </a:rPr>
              <a:t>groupId</a:t>
            </a:r>
            <a:r>
              <a:rPr lang="en-US" sz="1700">
                <a:solidFill>
                  <a:srgbClr val="008080"/>
                </a:solidFill>
                <a:latin typeface="IBM Plex Sans" panose="020B0503050203000203" pitchFamily="34" charset="0"/>
                <a:ea typeface="Monaco" pitchFamily="49"/>
                <a:cs typeface="Monaco" pitchFamily="49"/>
              </a:rPr>
              <a:t>&gt;</a:t>
            </a:r>
            <a:r>
              <a:rPr lang="en-US" sz="1700">
                <a:solidFill>
                  <a:srgbClr val="000000"/>
                </a:solidFill>
                <a:latin typeface="IBM Plex Sans" panose="020B0503050203000203" pitchFamily="34" charset="0"/>
                <a:ea typeface="Monaco" pitchFamily="49"/>
                <a:cs typeface="Monaco" pitchFamily="49"/>
              </a:rPr>
              <a:t>org.springframework.cloud</a:t>
            </a:r>
            <a:r>
              <a:rPr lang="en-US" sz="1700">
                <a:solidFill>
                  <a:srgbClr val="008080"/>
                </a:solidFill>
                <a:latin typeface="IBM Plex Sans" panose="020B0503050203000203" pitchFamily="34" charset="0"/>
                <a:ea typeface="Monaco" pitchFamily="49"/>
                <a:cs typeface="Monaco" pitchFamily="49"/>
              </a:rPr>
              <a:t>&lt;/</a:t>
            </a:r>
            <a:r>
              <a:rPr lang="en-US" sz="1700">
                <a:solidFill>
                  <a:srgbClr val="3F7F7F"/>
                </a:solidFill>
                <a:latin typeface="IBM Plex Sans" panose="020B0503050203000203" pitchFamily="34" charset="0"/>
                <a:ea typeface="Monaco" pitchFamily="49"/>
                <a:cs typeface="Monaco" pitchFamily="49"/>
              </a:rPr>
              <a:t>groupId</a:t>
            </a:r>
            <a:r>
              <a:rPr lang="en-US" sz="170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700">
                <a:solidFill>
                  <a:srgbClr val="000000"/>
                </a:solidFill>
                <a:latin typeface="IBM Plex Sans" panose="020B0503050203000203" pitchFamily="34" charset="0"/>
                <a:ea typeface="Monaco" pitchFamily="49"/>
                <a:cs typeface="Monaco" pitchFamily="49"/>
              </a:rPr>
              <a:t>	    </a:t>
            </a:r>
            <a:r>
              <a:rPr lang="en-US" sz="1700">
                <a:solidFill>
                  <a:srgbClr val="008080"/>
                </a:solidFill>
                <a:latin typeface="IBM Plex Sans" panose="020B0503050203000203" pitchFamily="34" charset="0"/>
                <a:ea typeface="Monaco" pitchFamily="49"/>
                <a:cs typeface="Monaco" pitchFamily="49"/>
              </a:rPr>
              <a:t>&lt;</a:t>
            </a:r>
            <a:r>
              <a:rPr lang="en-US" sz="1700">
                <a:solidFill>
                  <a:srgbClr val="3F7F7F"/>
                </a:solidFill>
                <a:latin typeface="IBM Plex Sans" panose="020B0503050203000203" pitchFamily="34" charset="0"/>
                <a:ea typeface="Monaco" pitchFamily="49"/>
                <a:cs typeface="Monaco" pitchFamily="49"/>
              </a:rPr>
              <a:t>artifactId</a:t>
            </a:r>
            <a:r>
              <a:rPr lang="en-US" sz="1700">
                <a:solidFill>
                  <a:srgbClr val="008080"/>
                </a:solidFill>
                <a:latin typeface="IBM Plex Sans" panose="020B0503050203000203" pitchFamily="34" charset="0"/>
                <a:ea typeface="Monaco" pitchFamily="49"/>
                <a:cs typeface="Monaco" pitchFamily="49"/>
              </a:rPr>
              <a:t>&gt;</a:t>
            </a:r>
            <a:r>
              <a:rPr lang="en-US" sz="1700">
                <a:solidFill>
                  <a:srgbClr val="000000"/>
                </a:solidFill>
                <a:latin typeface="IBM Plex Sans" panose="020B0503050203000203" pitchFamily="34" charset="0"/>
                <a:ea typeface="Monaco" pitchFamily="49"/>
                <a:cs typeface="Monaco" pitchFamily="49"/>
              </a:rPr>
              <a:t>spring-cloud-starter-</a:t>
            </a:r>
            <a:r>
              <a:rPr lang="en-US" sz="1700" u="sng">
                <a:solidFill>
                  <a:srgbClr val="000000"/>
                </a:solidFill>
                <a:latin typeface="IBM Plex Sans" panose="020B0503050203000203" pitchFamily="34" charset="0"/>
                <a:ea typeface="Monaco" pitchFamily="49"/>
                <a:cs typeface="Monaco" pitchFamily="49"/>
              </a:rPr>
              <a:t>hystrix</a:t>
            </a:r>
            <a:r>
              <a:rPr lang="en-US" sz="1700">
                <a:solidFill>
                  <a:srgbClr val="008080"/>
                </a:solidFill>
                <a:latin typeface="IBM Plex Sans" panose="020B0503050203000203" pitchFamily="34" charset="0"/>
                <a:ea typeface="Monaco" pitchFamily="49"/>
                <a:cs typeface="Monaco" pitchFamily="49"/>
              </a:rPr>
              <a:t>&lt;/</a:t>
            </a:r>
            <a:r>
              <a:rPr lang="en-US" sz="1700">
                <a:solidFill>
                  <a:srgbClr val="3F7F7F"/>
                </a:solidFill>
                <a:latin typeface="IBM Plex Sans" panose="020B0503050203000203" pitchFamily="34" charset="0"/>
                <a:ea typeface="Monaco" pitchFamily="49"/>
                <a:cs typeface="Monaco" pitchFamily="49"/>
              </a:rPr>
              <a:t>artifactId</a:t>
            </a:r>
            <a:r>
              <a:rPr lang="en-US" sz="170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700">
                <a:solidFill>
                  <a:srgbClr val="000000"/>
                </a:solidFill>
                <a:latin typeface="IBM Plex Sans" panose="020B0503050203000203" pitchFamily="34" charset="0"/>
                <a:ea typeface="Monaco" pitchFamily="49"/>
                <a:cs typeface="Monaco" pitchFamily="49"/>
              </a:rPr>
              <a:t>	</a:t>
            </a:r>
            <a:r>
              <a:rPr lang="en-US" sz="1700">
                <a:solidFill>
                  <a:srgbClr val="008080"/>
                </a:solidFill>
                <a:latin typeface="IBM Plex Sans" panose="020B0503050203000203" pitchFamily="34" charset="0"/>
                <a:ea typeface="Monaco" pitchFamily="49"/>
                <a:cs typeface="Monaco" pitchFamily="49"/>
              </a:rPr>
              <a:t>&lt;/</a:t>
            </a:r>
            <a:r>
              <a:rPr lang="en-US" sz="1700">
                <a:solidFill>
                  <a:srgbClr val="3F7F7F"/>
                </a:solidFill>
                <a:latin typeface="IBM Plex Sans" panose="020B0503050203000203" pitchFamily="34" charset="0"/>
                <a:ea typeface="Monaco" pitchFamily="49"/>
                <a:cs typeface="Monaco" pitchFamily="49"/>
              </a:rPr>
              <a:t>dependency</a:t>
            </a:r>
            <a:r>
              <a:rPr lang="en-US" sz="1700">
                <a:solidFill>
                  <a:srgbClr val="008080"/>
                </a:solidFill>
                <a:latin typeface="IBM Plex Sans" panose="020B0503050203000203" pitchFamily="34" charset="0"/>
                <a:ea typeface="Monaco" pitchFamily="49"/>
                <a:cs typeface="Monaco" pitchFamily="49"/>
              </a:rPr>
              <a:t>&gt;</a:t>
            </a:r>
          </a:p>
        </p:txBody>
      </p:sp>
      <p:sp>
        <p:nvSpPr>
          <p:cNvPr id="8" name="Rectangle 24">
            <a:extLst>
              <a:ext uri="{FF2B5EF4-FFF2-40B4-BE49-F238E27FC236}">
                <a16:creationId xmlns:a16="http://schemas.microsoft.com/office/drawing/2014/main" id="{6FB8BA68-E60B-4FF5-B7E2-96D6B962CA9E}"/>
              </a:ext>
            </a:extLst>
          </p:cNvPr>
          <p:cNvSpPr/>
          <p:nvPr/>
        </p:nvSpPr>
        <p:spPr>
          <a:xfrm>
            <a:off x="468086" y="4106572"/>
            <a:ext cx="6533606" cy="129664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700" b="1">
                <a:solidFill>
                  <a:srgbClr val="666666"/>
                </a:solidFill>
                <a:latin typeface="IBM Plex Sans" panose="020B0503050203000203" pitchFamily="34" charset="0"/>
                <a:ea typeface="AR PL ShanHeiSun Uni" pitchFamily="2"/>
                <a:cs typeface="Arial" panose="020B0604020202020204" pitchFamily="34" charset="0"/>
              </a:rPr>
              <a:t>@SpringBootApplication</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700" b="1">
                <a:solidFill>
                  <a:srgbClr val="666666"/>
                </a:solidFill>
                <a:latin typeface="IBM Plex Sans" panose="020B0503050203000203" pitchFamily="34" charset="0"/>
                <a:ea typeface="AR PL ShanHeiSun Uni" pitchFamily="2"/>
                <a:cs typeface="Arial" panose="020B0604020202020204" pitchFamily="34" charset="0"/>
              </a:rPr>
              <a:t>@EnableHystrix</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700" b="1">
                <a:solidFill>
                  <a:srgbClr val="7F0055"/>
                </a:solidFill>
                <a:latin typeface="IBM Plex Sans" panose="020B0503050203000203" pitchFamily="34" charset="0"/>
                <a:ea typeface="Monaco" pitchFamily="49"/>
                <a:cs typeface="Arial" panose="020B0604020202020204" pitchFamily="34" charset="0"/>
              </a:rPr>
              <a:t>public</a:t>
            </a:r>
            <a:r>
              <a:rPr lang="en-US" sz="1700" b="1">
                <a:solidFill>
                  <a:srgbClr val="000000"/>
                </a:solidFill>
                <a:latin typeface="IBM Plex Sans" panose="020B0503050203000203" pitchFamily="34" charset="0"/>
                <a:ea typeface="Monaco" pitchFamily="49"/>
                <a:cs typeface="Arial" panose="020B0604020202020204" pitchFamily="34" charset="0"/>
              </a:rPr>
              <a:t> </a:t>
            </a:r>
            <a:r>
              <a:rPr lang="en-US" sz="1700" b="1">
                <a:solidFill>
                  <a:srgbClr val="7F0055"/>
                </a:solidFill>
                <a:latin typeface="IBM Plex Sans" panose="020B0503050203000203" pitchFamily="34" charset="0"/>
                <a:ea typeface="Monaco" pitchFamily="49"/>
                <a:cs typeface="Arial" panose="020B0604020202020204" pitchFamily="34" charset="0"/>
              </a:rPr>
              <a:t>class</a:t>
            </a:r>
            <a:r>
              <a:rPr lang="en-US" sz="1700" b="1">
                <a:solidFill>
                  <a:srgbClr val="000000"/>
                </a:solidFill>
                <a:latin typeface="IBM Plex Sans" panose="020B0503050203000203" pitchFamily="34" charset="0"/>
                <a:ea typeface="Monaco" pitchFamily="49"/>
                <a:cs typeface="Arial" panose="020B0604020202020204" pitchFamily="34" charset="0"/>
              </a:rPr>
              <a:t> Application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700" b="1">
                <a:solidFill>
                  <a:srgbClr val="666666"/>
                </a:solidFill>
                <a:latin typeface="IBM Plex Sans" panose="020B0503050203000203" pitchFamily="34" charset="0"/>
                <a:ea typeface="AR PL ShanHeiSun Uni" pitchFamily="2"/>
                <a:cs typeface="Arial" panose="020B0604020202020204" pitchFamily="34" charset="0"/>
              </a:rPr>
              <a:t>}</a:t>
            </a:r>
          </a:p>
        </p:txBody>
      </p:sp>
    </p:spTree>
    <p:extLst>
      <p:ext uri="{BB962C8B-B14F-4D97-AF65-F5344CB8AC3E}">
        <p14:creationId xmlns:p14="http://schemas.microsoft.com/office/powerpoint/2010/main" val="1793664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err="1"/>
              <a:t>Hystrix</a:t>
            </a:r>
            <a:r>
              <a:rPr lang="en-US" dirty="0"/>
              <a:t> (Spring Cloud) Example</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1240428" y="1366298"/>
            <a:ext cx="9717678" cy="461665"/>
          </a:xfrm>
          <a:prstGeom prst="rect">
            <a:avLst/>
          </a:prstGeom>
        </p:spPr>
        <p:txBody>
          <a:bodyPr wrap="square">
            <a:spAutoFit/>
          </a:bodyPr>
          <a:lstStyle/>
          <a:p>
            <a:r>
              <a:rPr lang="en-US" sz="2400" dirty="0">
                <a:latin typeface="IBM Plex Sans" panose="020B0503050203000203" pitchFamily="34" charset="0"/>
              </a:rPr>
              <a:t>Use the @</a:t>
            </a:r>
            <a:r>
              <a:rPr lang="en-US" sz="2400" dirty="0" err="1">
                <a:latin typeface="IBM Plex Sans" panose="020B0503050203000203" pitchFamily="34" charset="0"/>
              </a:rPr>
              <a:t>HystrixCommand</a:t>
            </a:r>
            <a:r>
              <a:rPr lang="en-US" sz="2400" dirty="0">
                <a:latin typeface="IBM Plex Sans" panose="020B0503050203000203" pitchFamily="34" charset="0"/>
              </a:rPr>
              <a:t> to wrap methods in a circuit breaker.</a:t>
            </a:r>
          </a:p>
        </p:txBody>
      </p:sp>
      <p:sp>
        <p:nvSpPr>
          <p:cNvPr id="9" name="Rectangle 24">
            <a:extLst>
              <a:ext uri="{FF2B5EF4-FFF2-40B4-BE49-F238E27FC236}">
                <a16:creationId xmlns:a16="http://schemas.microsoft.com/office/drawing/2014/main" id="{CFD0407B-908E-45E4-8926-9D5AD1713420}"/>
              </a:ext>
            </a:extLst>
          </p:cNvPr>
          <p:cNvSpPr/>
          <p:nvPr/>
        </p:nvSpPr>
        <p:spPr>
          <a:xfrm>
            <a:off x="1437042" y="2574435"/>
            <a:ext cx="9317916" cy="3867912"/>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@Component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7F0055"/>
                </a:solidFill>
                <a:latin typeface="IBM Plex Sans" panose="020B0503050203000203" pitchFamily="34" charset="0"/>
                <a:ea typeface="Monaco" pitchFamily="49"/>
                <a:cs typeface="Monaco" pitchFamily="49"/>
              </a:rPr>
              <a:t>public</a:t>
            </a:r>
            <a:r>
              <a:rPr lang="en-US" sz="1600" b="1" dirty="0">
                <a:solidFill>
                  <a:srgbClr val="000000"/>
                </a:solidFill>
                <a:latin typeface="IBM Plex Sans" panose="020B0503050203000203" pitchFamily="34" charset="0"/>
                <a:ea typeface="Monaco" pitchFamily="49"/>
                <a:cs typeface="Monaco" pitchFamily="49"/>
              </a:rPr>
              <a:t> </a:t>
            </a:r>
            <a:r>
              <a:rPr lang="en-US" sz="1600" b="1" dirty="0">
                <a:solidFill>
                  <a:srgbClr val="7F0055"/>
                </a:solidFill>
                <a:latin typeface="IBM Plex Sans" panose="020B0503050203000203" pitchFamily="34" charset="0"/>
                <a:ea typeface="Monaco" pitchFamily="49"/>
                <a:cs typeface="Monaco" pitchFamily="49"/>
              </a:rPr>
              <a:t>class</a:t>
            </a:r>
            <a:r>
              <a:rPr lang="en-US" sz="1600" b="1" dirty="0">
                <a:solidFill>
                  <a:srgbClr val="000000"/>
                </a:solidFill>
                <a:latin typeface="IBM Plex Sans" panose="020B0503050203000203" pitchFamily="34" charset="0"/>
                <a:ea typeface="Monaco" pitchFamily="49"/>
                <a:cs typeface="Monaco" pitchFamily="49"/>
              </a:rPr>
              <a:t> </a:t>
            </a:r>
            <a:r>
              <a:rPr lang="en-US" sz="1600" b="1" dirty="0" err="1">
                <a:solidFill>
                  <a:srgbClr val="000000"/>
                </a:solidFill>
                <a:latin typeface="IBM Plex Sans" panose="020B0503050203000203" pitchFamily="34" charset="0"/>
                <a:ea typeface="Monaco" pitchFamily="49"/>
                <a:cs typeface="Monaco" pitchFamily="49"/>
              </a:rPr>
              <a:t>StoreIntegration</a:t>
            </a:r>
            <a:r>
              <a:rPr lang="en-US" sz="1600" b="1" dirty="0">
                <a:solidFill>
                  <a:srgbClr val="000000"/>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endParaRPr lang="en-US" sz="1600" b="1" dirty="0">
              <a:solidFill>
                <a:srgbClr val="666666"/>
              </a:solidFill>
              <a:latin typeface="IBM Plex Sans" panose="020B0503050203000203" pitchFamily="34" charset="0"/>
              <a:ea typeface="AR PL ShanHeiSun Uni" pitchFamily="2"/>
              <a:cs typeface="Courier New" pitchFamily="49"/>
            </a:endParaRP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000000"/>
                </a:solidFill>
                <a:latin typeface="IBM Plex Sans" panose="020B0503050203000203" pitchFamily="34" charset="0"/>
                <a:ea typeface="Monaco" pitchFamily="49"/>
                <a:cs typeface="Monaco" pitchFamily="49"/>
              </a:rPr>
              <a:t>    </a:t>
            </a:r>
            <a:r>
              <a:rPr lang="en-US" sz="1600" b="1" dirty="0">
                <a:solidFill>
                  <a:srgbClr val="646464"/>
                </a:solidFill>
                <a:latin typeface="IBM Plex Sans" panose="020B0503050203000203" pitchFamily="34" charset="0"/>
                <a:ea typeface="Monaco" pitchFamily="49"/>
                <a:cs typeface="Monaco" pitchFamily="49"/>
              </a:rPr>
              <a:t>@</a:t>
            </a:r>
            <a:r>
              <a:rPr lang="en-US" sz="1600" b="1" dirty="0" err="1">
                <a:solidFill>
                  <a:srgbClr val="646464"/>
                </a:solidFill>
                <a:latin typeface="IBM Plex Sans" panose="020B0503050203000203" pitchFamily="34" charset="0"/>
                <a:ea typeface="Monaco" pitchFamily="49"/>
                <a:cs typeface="Monaco" pitchFamily="49"/>
              </a:rPr>
              <a:t>HystrixCommand</a:t>
            </a:r>
            <a:r>
              <a:rPr lang="en-US" sz="1600" b="1" dirty="0">
                <a:solidFill>
                  <a:srgbClr val="000000"/>
                </a:solidFill>
                <a:latin typeface="IBM Plex Sans" panose="020B0503050203000203" pitchFamily="34" charset="0"/>
                <a:ea typeface="Monaco" pitchFamily="49"/>
                <a:cs typeface="Monaco" pitchFamily="49"/>
              </a:rPr>
              <a:t>(</a:t>
            </a:r>
            <a:r>
              <a:rPr lang="en-US" sz="1600" b="1" dirty="0" err="1">
                <a:solidFill>
                  <a:srgbClr val="000000"/>
                </a:solidFill>
                <a:latin typeface="IBM Plex Sans" panose="020B0503050203000203" pitchFamily="34" charset="0"/>
                <a:ea typeface="Monaco" pitchFamily="49"/>
                <a:cs typeface="Monaco" pitchFamily="49"/>
              </a:rPr>
              <a:t>fallbackMethod</a:t>
            </a:r>
            <a:r>
              <a:rPr lang="en-US" sz="1600" b="1" dirty="0">
                <a:solidFill>
                  <a:srgbClr val="000000"/>
                </a:solidFill>
                <a:latin typeface="IBM Plex Sans" panose="020B0503050203000203" pitchFamily="34" charset="0"/>
                <a:ea typeface="Monaco" pitchFamily="49"/>
                <a:cs typeface="Monaco" pitchFamily="49"/>
              </a:rPr>
              <a:t> = </a:t>
            </a:r>
            <a:r>
              <a:rPr lang="en-US" sz="1600" b="1" dirty="0">
                <a:solidFill>
                  <a:srgbClr val="2A00FF"/>
                </a:solidFill>
                <a:latin typeface="IBM Plex Sans" panose="020B0503050203000203" pitchFamily="34" charset="0"/>
                <a:ea typeface="Monaco" pitchFamily="49"/>
                <a:cs typeface="Monaco" pitchFamily="49"/>
              </a:rPr>
              <a:t>"</a:t>
            </a:r>
            <a:r>
              <a:rPr lang="en-US" sz="1600" b="1" dirty="0" err="1">
                <a:solidFill>
                  <a:srgbClr val="2A00FF"/>
                </a:solidFill>
                <a:latin typeface="IBM Plex Sans" panose="020B0503050203000203" pitchFamily="34" charset="0"/>
                <a:ea typeface="Monaco" pitchFamily="49"/>
                <a:cs typeface="Monaco" pitchFamily="49"/>
              </a:rPr>
              <a:t>defaultStores</a:t>
            </a:r>
            <a:r>
              <a:rPr lang="en-US" sz="1600" b="1" dirty="0">
                <a:solidFill>
                  <a:srgbClr val="2A00FF"/>
                </a:solidFill>
                <a:latin typeface="IBM Plex Sans" panose="020B0503050203000203" pitchFamily="34" charset="0"/>
                <a:ea typeface="Monaco" pitchFamily="49"/>
                <a:cs typeface="Monaco" pitchFamily="49"/>
              </a:rPr>
              <a:t>"</a:t>
            </a:r>
            <a:r>
              <a:rPr lang="en-US" sz="1600" b="1"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000000"/>
                </a:solidFill>
                <a:latin typeface="IBM Plex Sans" panose="020B0503050203000203" pitchFamily="34" charset="0"/>
                <a:ea typeface="Monaco" pitchFamily="49"/>
                <a:cs typeface="Monaco" pitchFamily="49"/>
              </a:rPr>
              <a:t>    </a:t>
            </a:r>
            <a:r>
              <a:rPr lang="en-US" sz="1600" b="1" dirty="0">
                <a:solidFill>
                  <a:srgbClr val="7F0055"/>
                </a:solidFill>
                <a:latin typeface="IBM Plex Sans" panose="020B0503050203000203" pitchFamily="34" charset="0"/>
                <a:ea typeface="Monaco" pitchFamily="49"/>
                <a:cs typeface="Monaco" pitchFamily="49"/>
              </a:rPr>
              <a:t>public</a:t>
            </a:r>
            <a:r>
              <a:rPr lang="en-US" sz="1600" b="1" dirty="0">
                <a:solidFill>
                  <a:srgbClr val="000000"/>
                </a:solidFill>
                <a:latin typeface="IBM Plex Sans" panose="020B0503050203000203" pitchFamily="34" charset="0"/>
                <a:ea typeface="Monaco" pitchFamily="49"/>
                <a:cs typeface="Monaco" pitchFamily="49"/>
              </a:rPr>
              <a:t> Object </a:t>
            </a:r>
            <a:r>
              <a:rPr lang="en-US" sz="1600" b="1" dirty="0" err="1">
                <a:solidFill>
                  <a:srgbClr val="000000"/>
                </a:solidFill>
                <a:latin typeface="IBM Plex Sans" panose="020B0503050203000203" pitchFamily="34" charset="0"/>
                <a:ea typeface="Monaco" pitchFamily="49"/>
                <a:cs typeface="Monaco" pitchFamily="49"/>
              </a:rPr>
              <a:t>getStores</a:t>
            </a:r>
            <a:r>
              <a:rPr lang="en-US" sz="1600" b="1" dirty="0">
                <a:solidFill>
                  <a:srgbClr val="000000"/>
                </a:solidFill>
                <a:latin typeface="IBM Plex Sans" panose="020B0503050203000203" pitchFamily="34" charset="0"/>
                <a:ea typeface="Monaco" pitchFamily="49"/>
                <a:cs typeface="Monaco" pitchFamily="49"/>
              </a:rPr>
              <a:t>(Map&lt;String, Object&gt; </a:t>
            </a:r>
            <a:r>
              <a:rPr lang="en-US" sz="1600" b="1" dirty="0">
                <a:solidFill>
                  <a:srgbClr val="6A3E3E"/>
                </a:solidFill>
                <a:latin typeface="IBM Plex Sans" panose="020B0503050203000203" pitchFamily="34" charset="0"/>
                <a:ea typeface="Monaco" pitchFamily="49"/>
                <a:cs typeface="Monaco" pitchFamily="49"/>
              </a:rPr>
              <a:t>parameters</a:t>
            </a:r>
            <a:r>
              <a:rPr lang="en-US" sz="1600" b="1" dirty="0">
                <a:solidFill>
                  <a:srgbClr val="000000"/>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000000"/>
                </a:solidFill>
                <a:latin typeface="IBM Plex Sans" panose="020B0503050203000203" pitchFamily="34" charset="0"/>
                <a:ea typeface="Monaco" pitchFamily="49"/>
                <a:cs typeface="Monaco" pitchFamily="49"/>
              </a:rPr>
              <a:t>        </a:t>
            </a:r>
            <a:r>
              <a:rPr lang="en-US" sz="1600" b="1" dirty="0">
                <a:solidFill>
                  <a:srgbClr val="3F7F5F"/>
                </a:solidFill>
                <a:latin typeface="IBM Plex Sans" panose="020B0503050203000203" pitchFamily="34" charset="0"/>
                <a:ea typeface="Monaco" pitchFamily="49"/>
                <a:cs typeface="Monaco" pitchFamily="49"/>
              </a:rPr>
              <a:t>//do stuff that might fail</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endParaRPr lang="en-US" sz="1600" b="1" dirty="0">
              <a:solidFill>
                <a:srgbClr val="666666"/>
              </a:solidFill>
              <a:latin typeface="IBM Plex Sans" panose="020B0503050203000203" pitchFamily="34" charset="0"/>
              <a:ea typeface="AR PL ShanHeiSun Uni" pitchFamily="2"/>
              <a:cs typeface="Courier New" pitchFamily="49"/>
            </a:endParaRP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000000"/>
                </a:solidFill>
                <a:latin typeface="IBM Plex Sans" panose="020B0503050203000203" pitchFamily="34" charset="0"/>
                <a:ea typeface="Monaco" pitchFamily="49"/>
                <a:cs typeface="Monaco" pitchFamily="49"/>
              </a:rPr>
              <a:t>    </a:t>
            </a:r>
            <a:r>
              <a:rPr lang="en-US" sz="1600" b="1" dirty="0">
                <a:solidFill>
                  <a:srgbClr val="7F0055"/>
                </a:solidFill>
                <a:latin typeface="IBM Plex Sans" panose="020B0503050203000203" pitchFamily="34" charset="0"/>
                <a:ea typeface="Monaco" pitchFamily="49"/>
                <a:cs typeface="Monaco" pitchFamily="49"/>
              </a:rPr>
              <a:t>public</a:t>
            </a:r>
            <a:r>
              <a:rPr lang="en-US" sz="1600" b="1" dirty="0">
                <a:solidFill>
                  <a:srgbClr val="000000"/>
                </a:solidFill>
                <a:latin typeface="IBM Plex Sans" panose="020B0503050203000203" pitchFamily="34" charset="0"/>
                <a:ea typeface="Monaco" pitchFamily="49"/>
                <a:cs typeface="Monaco" pitchFamily="49"/>
              </a:rPr>
              <a:t> Object </a:t>
            </a:r>
            <a:r>
              <a:rPr lang="en-US" sz="1600" b="1" dirty="0" err="1">
                <a:solidFill>
                  <a:srgbClr val="000000"/>
                </a:solidFill>
                <a:latin typeface="IBM Plex Sans" panose="020B0503050203000203" pitchFamily="34" charset="0"/>
                <a:ea typeface="Monaco" pitchFamily="49"/>
                <a:cs typeface="Monaco" pitchFamily="49"/>
              </a:rPr>
              <a:t>defaultStores</a:t>
            </a:r>
            <a:r>
              <a:rPr lang="en-US" sz="1600" b="1" dirty="0">
                <a:solidFill>
                  <a:srgbClr val="000000"/>
                </a:solidFill>
                <a:latin typeface="IBM Plex Sans" panose="020B0503050203000203" pitchFamily="34" charset="0"/>
                <a:ea typeface="Monaco" pitchFamily="49"/>
                <a:cs typeface="Monaco" pitchFamily="49"/>
              </a:rPr>
              <a:t>(Map&lt;String, Object&gt; </a:t>
            </a:r>
            <a:r>
              <a:rPr lang="en-US" sz="1600" b="1" dirty="0">
                <a:solidFill>
                  <a:srgbClr val="6A3E3E"/>
                </a:solidFill>
                <a:latin typeface="IBM Plex Sans" panose="020B0503050203000203" pitchFamily="34" charset="0"/>
                <a:ea typeface="Monaco" pitchFamily="49"/>
                <a:cs typeface="Monaco" pitchFamily="49"/>
              </a:rPr>
              <a:t>parameters</a:t>
            </a:r>
            <a:r>
              <a:rPr lang="en-US" sz="1600" b="1" dirty="0">
                <a:solidFill>
                  <a:srgbClr val="000000"/>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000000"/>
                </a:solidFill>
                <a:latin typeface="IBM Plex Sans" panose="020B0503050203000203" pitchFamily="34" charset="0"/>
                <a:ea typeface="Monaco" pitchFamily="49"/>
                <a:cs typeface="Monaco" pitchFamily="49"/>
              </a:rPr>
              <a:t>        </a:t>
            </a:r>
            <a:r>
              <a:rPr lang="en-US" sz="1600" b="1" dirty="0">
                <a:solidFill>
                  <a:srgbClr val="7F0055"/>
                </a:solidFill>
                <a:latin typeface="IBM Plex Sans" panose="020B0503050203000203" pitchFamily="34" charset="0"/>
                <a:ea typeface="Monaco" pitchFamily="49"/>
                <a:cs typeface="Monaco" pitchFamily="49"/>
              </a:rPr>
              <a:t>return</a:t>
            </a:r>
            <a:r>
              <a:rPr lang="en-US" sz="1600" b="1" dirty="0">
                <a:solidFill>
                  <a:srgbClr val="000000"/>
                </a:solidFill>
                <a:latin typeface="IBM Plex Sans" panose="020B0503050203000203" pitchFamily="34" charset="0"/>
                <a:ea typeface="Monaco" pitchFamily="49"/>
                <a:cs typeface="Monaco" pitchFamily="49"/>
              </a:rPr>
              <a:t> </a:t>
            </a:r>
            <a:r>
              <a:rPr lang="en-US" sz="1600" b="1" dirty="0">
                <a:solidFill>
                  <a:srgbClr val="3F7F5F"/>
                </a:solidFill>
                <a:latin typeface="IBM Plex Sans" panose="020B0503050203000203" pitchFamily="34" charset="0"/>
                <a:ea typeface="Monaco" pitchFamily="49"/>
                <a:cs typeface="Monaco" pitchFamily="49"/>
              </a:rPr>
              <a:t>/* something useful */</a:t>
            </a:r>
            <a:r>
              <a:rPr lang="en-US" sz="1600" b="1"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b="1" dirty="0">
                <a:solidFill>
                  <a:srgbClr val="666666"/>
                </a:solidFill>
                <a:latin typeface="IBM Plex Sans" panose="020B0503050203000203" pitchFamily="34" charset="0"/>
                <a:ea typeface="AR PL ShanHeiSun Uni" pitchFamily="2"/>
                <a:cs typeface="Courier New" pitchFamily="49"/>
              </a:rPr>
              <a:t>}</a:t>
            </a:r>
          </a:p>
        </p:txBody>
      </p:sp>
      <p:sp>
        <p:nvSpPr>
          <p:cNvPr id="10" name="Rectangle 9">
            <a:extLst>
              <a:ext uri="{FF2B5EF4-FFF2-40B4-BE49-F238E27FC236}">
                <a16:creationId xmlns:a16="http://schemas.microsoft.com/office/drawing/2014/main" id="{9ED5D116-147D-44AD-89E9-D844CD234A64}"/>
              </a:ext>
            </a:extLst>
          </p:cNvPr>
          <p:cNvSpPr/>
          <p:nvPr/>
        </p:nvSpPr>
        <p:spPr>
          <a:xfrm>
            <a:off x="6896766" y="2042309"/>
            <a:ext cx="4061340" cy="895536"/>
          </a:xfrm>
          <a:prstGeom prst="rect">
            <a:avLst/>
          </a:prstGeom>
          <a:solidFill>
            <a:srgbClr val="CFE7F5"/>
          </a:solidFill>
          <a:ln w="6480">
            <a:solidFill>
              <a:srgbClr val="808080"/>
            </a:solidFill>
            <a:prstDash val="solid"/>
          </a:ln>
        </p:spPr>
        <p:txBody>
          <a:bodyPr vert="horz" wrap="none" lIns="83916" tIns="43416" rIns="83916" bIns="43416"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Based on recent failures,</a:t>
            </a:r>
          </a:p>
          <a:p>
            <a:pPr algn="ctr" defTabSz="822960" hangingPunct="0"/>
            <a:r>
              <a:rPr lang="en-US" sz="1600">
                <a:solidFill>
                  <a:prstClr val="black"/>
                </a:solidFill>
                <a:latin typeface="IBM Plex Sans" panose="020B0503050203000203" pitchFamily="34" charset="0"/>
                <a:ea typeface="Microsoft YaHei" pitchFamily="2"/>
                <a:cs typeface="Mangal" pitchFamily="2"/>
              </a:rPr>
              <a:t>Hystrix will call</a:t>
            </a:r>
          </a:p>
          <a:p>
            <a:pPr algn="ctr" defTabSz="822960" hangingPunct="0"/>
            <a:r>
              <a:rPr lang="en-US" sz="1600">
                <a:solidFill>
                  <a:prstClr val="black"/>
                </a:solidFill>
                <a:latin typeface="IBM Plex Sans" panose="020B0503050203000203" pitchFamily="34" charset="0"/>
                <a:ea typeface="Microsoft YaHei" pitchFamily="2"/>
                <a:cs typeface="Mangal" pitchFamily="2"/>
              </a:rPr>
              <a:t>one of these two methods</a:t>
            </a:r>
          </a:p>
        </p:txBody>
      </p:sp>
      <p:sp>
        <p:nvSpPr>
          <p:cNvPr id="11" name="Straight Connector 10">
            <a:extLst>
              <a:ext uri="{FF2B5EF4-FFF2-40B4-BE49-F238E27FC236}">
                <a16:creationId xmlns:a16="http://schemas.microsoft.com/office/drawing/2014/main" id="{AFE0FFEA-F92C-45AE-930A-8C8555B9513F}"/>
              </a:ext>
            </a:extLst>
          </p:cNvPr>
          <p:cNvSpPr/>
          <p:nvPr/>
        </p:nvSpPr>
        <p:spPr>
          <a:xfrm flipH="1">
            <a:off x="7001691" y="2937845"/>
            <a:ext cx="2344839" cy="982311"/>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12" name="Straight Connector 11">
            <a:extLst>
              <a:ext uri="{FF2B5EF4-FFF2-40B4-BE49-F238E27FC236}">
                <a16:creationId xmlns:a16="http://schemas.microsoft.com/office/drawing/2014/main" id="{7F1F0E0A-EACC-4BEA-A2BB-BC7A24CFFEE7}"/>
              </a:ext>
            </a:extLst>
          </p:cNvPr>
          <p:cNvSpPr/>
          <p:nvPr/>
        </p:nvSpPr>
        <p:spPr>
          <a:xfrm flipH="1">
            <a:off x="7346182" y="2937845"/>
            <a:ext cx="2344839" cy="2256469"/>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66391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Custom Properties</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7796350" cy="707886"/>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Failure / Recovery behavior highly </a:t>
            </a:r>
            <a:r>
              <a:rPr lang="en-US" sz="2000" dirty="0" err="1">
                <a:latin typeface="IBM Plex Sans" panose="020B0503050203000203" pitchFamily="34" charset="0"/>
              </a:rPr>
              <a:t>customizeable</a:t>
            </a: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Use </a:t>
            </a:r>
            <a:r>
              <a:rPr lang="en-US" sz="2000" dirty="0" err="1">
                <a:latin typeface="IBM Plex Sans" panose="020B0503050203000203" pitchFamily="34" charset="0"/>
              </a:rPr>
              <a:t>commandProperties</a:t>
            </a:r>
            <a:r>
              <a:rPr lang="en-US" sz="2000" dirty="0">
                <a:latin typeface="IBM Plex Sans" panose="020B0503050203000203" pitchFamily="34" charset="0"/>
              </a:rPr>
              <a:t> and @</a:t>
            </a:r>
            <a:r>
              <a:rPr lang="en-US" sz="2000" dirty="0" err="1">
                <a:latin typeface="IBM Plex Sans" panose="020B0503050203000203" pitchFamily="34" charset="0"/>
              </a:rPr>
              <a:t>HystrixProperty</a:t>
            </a:r>
            <a:endParaRPr lang="en-US" sz="2000" dirty="0">
              <a:latin typeface="IBM Plex Sans" panose="020B0503050203000203" pitchFamily="34" charset="0"/>
            </a:endParaRPr>
          </a:p>
        </p:txBody>
      </p:sp>
      <p:sp>
        <p:nvSpPr>
          <p:cNvPr id="14" name="Rectangle 24">
            <a:extLst>
              <a:ext uri="{FF2B5EF4-FFF2-40B4-BE49-F238E27FC236}">
                <a16:creationId xmlns:a16="http://schemas.microsoft.com/office/drawing/2014/main" id="{FDA3F034-780F-4390-8E8E-38953E1F3B82}"/>
              </a:ext>
            </a:extLst>
          </p:cNvPr>
          <p:cNvSpPr/>
          <p:nvPr/>
        </p:nvSpPr>
        <p:spPr>
          <a:xfrm>
            <a:off x="647288" y="2657536"/>
            <a:ext cx="11108664" cy="3039398"/>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dirty="0">
                <a:solidFill>
                  <a:srgbClr val="646464"/>
                </a:solidFill>
                <a:latin typeface="IBM Plex Sans" panose="020B0503050203000203" pitchFamily="34" charset="0"/>
                <a:ea typeface="Monaco" pitchFamily="49"/>
                <a:cs typeface="Monaco" pitchFamily="49"/>
              </a:rPr>
              <a:t>@</a:t>
            </a:r>
            <a:r>
              <a:rPr lang="en-US" sz="1500" b="1" dirty="0" err="1">
                <a:solidFill>
                  <a:srgbClr val="646464"/>
                </a:solidFill>
                <a:latin typeface="IBM Plex Sans" panose="020B0503050203000203" pitchFamily="34" charset="0"/>
                <a:ea typeface="Monaco" pitchFamily="49"/>
                <a:cs typeface="Monaco" pitchFamily="49"/>
              </a:rPr>
              <a:t>HystrixCommand</a:t>
            </a:r>
            <a:r>
              <a:rPr lang="en-US" sz="1500" b="1"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dirty="0">
                <a:solidFill>
                  <a:srgbClr val="000000"/>
                </a:solidFill>
                <a:latin typeface="IBM Plex Sans" panose="020B0503050203000203" pitchFamily="34" charset="0"/>
                <a:ea typeface="Monaco" pitchFamily="49"/>
                <a:cs typeface="Monaco" pitchFamily="49"/>
              </a:rPr>
              <a:t>  </a:t>
            </a:r>
            <a:r>
              <a:rPr lang="en-US" sz="1500" b="1" dirty="0" err="1">
                <a:solidFill>
                  <a:srgbClr val="000000"/>
                </a:solidFill>
                <a:latin typeface="IBM Plex Sans" panose="020B0503050203000203" pitchFamily="34" charset="0"/>
                <a:ea typeface="Monaco" pitchFamily="49"/>
                <a:cs typeface="Monaco" pitchFamily="49"/>
              </a:rPr>
              <a:t>fallbackMethod</a:t>
            </a:r>
            <a:r>
              <a:rPr lang="en-US" sz="1500" b="1" dirty="0">
                <a:solidFill>
                  <a:srgbClr val="000000"/>
                </a:solidFill>
                <a:latin typeface="IBM Plex Sans" panose="020B0503050203000203" pitchFamily="34" charset="0"/>
                <a:ea typeface="Monaco" pitchFamily="49"/>
                <a:cs typeface="Monaco" pitchFamily="49"/>
              </a:rPr>
              <a:t> = </a:t>
            </a:r>
            <a:r>
              <a:rPr lang="en-US" sz="1500" b="1" dirty="0">
                <a:solidFill>
                  <a:srgbClr val="2A00FF"/>
                </a:solidFill>
                <a:latin typeface="IBM Plex Sans" panose="020B0503050203000203" pitchFamily="34" charset="0"/>
                <a:ea typeface="Monaco" pitchFamily="49"/>
                <a:cs typeface="Monaco" pitchFamily="49"/>
              </a:rPr>
              <a:t>"</a:t>
            </a:r>
            <a:r>
              <a:rPr lang="en-US" sz="1500" b="1" dirty="0" err="1">
                <a:solidFill>
                  <a:srgbClr val="2A00FF"/>
                </a:solidFill>
                <a:latin typeface="IBM Plex Sans" panose="020B0503050203000203" pitchFamily="34" charset="0"/>
                <a:ea typeface="Monaco" pitchFamily="49"/>
                <a:cs typeface="Monaco" pitchFamily="49"/>
              </a:rPr>
              <a:t>defaultStores</a:t>
            </a:r>
            <a:r>
              <a:rPr lang="en-US" sz="1500" b="1" dirty="0">
                <a:solidFill>
                  <a:srgbClr val="2A00FF"/>
                </a:solidFill>
                <a:latin typeface="IBM Plex Sans" panose="020B0503050203000203" pitchFamily="34" charset="0"/>
                <a:ea typeface="Monaco" pitchFamily="49"/>
                <a:cs typeface="Monaco" pitchFamily="49"/>
              </a:rPr>
              <a:t>"</a:t>
            </a:r>
            <a:r>
              <a:rPr lang="en-US" sz="1500" b="1"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dirty="0">
                <a:solidFill>
                  <a:srgbClr val="000000"/>
                </a:solidFill>
                <a:latin typeface="IBM Plex Sans" panose="020B0503050203000203" pitchFamily="34" charset="0"/>
                <a:ea typeface="Monaco" pitchFamily="49"/>
                <a:cs typeface="Monaco" pitchFamily="49"/>
              </a:rPr>
              <a:t>  </a:t>
            </a:r>
            <a:r>
              <a:rPr lang="en-US" sz="1500" b="1" dirty="0" err="1">
                <a:solidFill>
                  <a:srgbClr val="000000"/>
                </a:solidFill>
                <a:latin typeface="IBM Plex Sans" panose="020B0503050203000203" pitchFamily="34" charset="0"/>
                <a:ea typeface="Monaco" pitchFamily="49"/>
                <a:cs typeface="Monaco" pitchFamily="49"/>
              </a:rPr>
              <a:t>commandProperties</a:t>
            </a:r>
            <a:r>
              <a:rPr lang="en-US" sz="1500" b="1" dirty="0">
                <a:solidFill>
                  <a:srgbClr val="000000"/>
                </a:solidFill>
                <a:latin typeface="IBM Plex Sans" panose="020B0503050203000203" pitchFamily="34" charset="0"/>
                <a:ea typeface="Monaco" pitchFamily="49"/>
                <a:cs typeface="Monaco" pitchFamily="49"/>
              </a:rPr>
              <a:t> =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dirty="0">
                <a:solidFill>
                  <a:srgbClr val="000000"/>
                </a:solidFill>
                <a:latin typeface="IBM Plex Sans" panose="020B0503050203000203" pitchFamily="34" charset="0"/>
                <a:ea typeface="Monaco" pitchFamily="49"/>
                <a:cs typeface="Monaco" pitchFamily="49"/>
              </a:rPr>
              <a:t>    </a:t>
            </a:r>
            <a:r>
              <a:rPr lang="en-US" sz="1500" b="1" dirty="0">
                <a:solidFill>
                  <a:srgbClr val="646464"/>
                </a:solidFill>
                <a:latin typeface="IBM Plex Sans" panose="020B0503050203000203" pitchFamily="34" charset="0"/>
                <a:ea typeface="Monaco" pitchFamily="49"/>
                <a:cs typeface="Monaco" pitchFamily="49"/>
              </a:rPr>
              <a:t>@</a:t>
            </a:r>
            <a:r>
              <a:rPr lang="en-US" sz="1500" b="1" dirty="0" err="1">
                <a:solidFill>
                  <a:srgbClr val="646464"/>
                </a:solidFill>
                <a:latin typeface="IBM Plex Sans" panose="020B0503050203000203" pitchFamily="34" charset="0"/>
                <a:ea typeface="Monaco" pitchFamily="49"/>
                <a:cs typeface="Monaco" pitchFamily="49"/>
              </a:rPr>
              <a:t>HystrixProperty</a:t>
            </a:r>
            <a:r>
              <a:rPr lang="en-US" sz="1500" b="1" dirty="0">
                <a:solidFill>
                  <a:srgbClr val="000000"/>
                </a:solidFill>
                <a:latin typeface="IBM Plex Sans" panose="020B0503050203000203" pitchFamily="34" charset="0"/>
                <a:ea typeface="Monaco" pitchFamily="49"/>
                <a:cs typeface="Monaco" pitchFamily="49"/>
              </a:rPr>
              <a:t>( name=</a:t>
            </a:r>
            <a:r>
              <a:rPr lang="en-US" sz="1500" b="1" dirty="0">
                <a:solidFill>
                  <a:srgbClr val="2A00FF"/>
                </a:solidFill>
                <a:latin typeface="IBM Plex Sans" panose="020B0503050203000203" pitchFamily="34" charset="0"/>
                <a:ea typeface="Monaco" pitchFamily="49"/>
                <a:cs typeface="Monaco" pitchFamily="49"/>
              </a:rPr>
              <a:t>"</a:t>
            </a:r>
            <a:r>
              <a:rPr lang="en-US" sz="1500" b="1" dirty="0" err="1">
                <a:solidFill>
                  <a:srgbClr val="2A00FF"/>
                </a:solidFill>
                <a:latin typeface="IBM Plex Sans" panose="020B0503050203000203" pitchFamily="34" charset="0"/>
                <a:ea typeface="Monaco" pitchFamily="49"/>
                <a:cs typeface="Monaco" pitchFamily="49"/>
              </a:rPr>
              <a:t>circuitBreaker.errorThresholdPercentage</a:t>
            </a:r>
            <a:r>
              <a:rPr lang="en-US" sz="1500" b="1" dirty="0">
                <a:solidFill>
                  <a:srgbClr val="2A00FF"/>
                </a:solidFill>
                <a:latin typeface="IBM Plex Sans" panose="020B0503050203000203" pitchFamily="34" charset="0"/>
                <a:ea typeface="Monaco" pitchFamily="49"/>
                <a:cs typeface="Monaco" pitchFamily="49"/>
              </a:rPr>
              <a:t>"</a:t>
            </a:r>
            <a:r>
              <a:rPr lang="en-US" sz="1500" b="1" dirty="0">
                <a:solidFill>
                  <a:srgbClr val="000000"/>
                </a:solidFill>
                <a:latin typeface="IBM Plex Sans" panose="020B0503050203000203" pitchFamily="34" charset="0"/>
                <a:ea typeface="Monaco" pitchFamily="49"/>
                <a:cs typeface="Monaco" pitchFamily="49"/>
              </a:rPr>
              <a:t>, value=</a:t>
            </a:r>
            <a:r>
              <a:rPr lang="en-US" sz="1500" b="1" dirty="0">
                <a:solidFill>
                  <a:srgbClr val="2A00FF"/>
                </a:solidFill>
                <a:latin typeface="IBM Plex Sans" panose="020B0503050203000203" pitchFamily="34" charset="0"/>
                <a:ea typeface="Monaco" pitchFamily="49"/>
                <a:cs typeface="Monaco" pitchFamily="49"/>
              </a:rPr>
              <a:t>"20"</a:t>
            </a:r>
            <a:r>
              <a:rPr lang="en-US" sz="1500" b="1"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dirty="0">
                <a:solidFill>
                  <a:srgbClr val="000000"/>
                </a:solidFill>
                <a:latin typeface="IBM Plex Sans" panose="020B0503050203000203" pitchFamily="34" charset="0"/>
                <a:ea typeface="Monaco" pitchFamily="49"/>
                <a:cs typeface="Monaco" pitchFamily="49"/>
              </a:rPr>
              <a:t>    </a:t>
            </a:r>
            <a:r>
              <a:rPr lang="en-US" sz="1500" b="1" dirty="0">
                <a:solidFill>
                  <a:srgbClr val="646464"/>
                </a:solidFill>
                <a:latin typeface="IBM Plex Sans" panose="020B0503050203000203" pitchFamily="34" charset="0"/>
                <a:ea typeface="Monaco" pitchFamily="49"/>
                <a:cs typeface="Monaco" pitchFamily="49"/>
              </a:rPr>
              <a:t>@</a:t>
            </a:r>
            <a:r>
              <a:rPr lang="en-US" sz="1500" b="1" dirty="0" err="1">
                <a:solidFill>
                  <a:srgbClr val="646464"/>
                </a:solidFill>
                <a:latin typeface="IBM Plex Sans" panose="020B0503050203000203" pitchFamily="34" charset="0"/>
                <a:ea typeface="Monaco" pitchFamily="49"/>
                <a:cs typeface="Monaco" pitchFamily="49"/>
              </a:rPr>
              <a:t>HystrixProperty</a:t>
            </a:r>
            <a:r>
              <a:rPr lang="en-US" sz="1500" b="1" dirty="0">
                <a:solidFill>
                  <a:srgbClr val="000000"/>
                </a:solidFill>
                <a:latin typeface="IBM Plex Sans" panose="020B0503050203000203" pitchFamily="34" charset="0"/>
                <a:ea typeface="Monaco" pitchFamily="49"/>
                <a:cs typeface="Monaco" pitchFamily="49"/>
              </a:rPr>
              <a:t>( name=</a:t>
            </a:r>
            <a:r>
              <a:rPr lang="en-US" sz="1500" b="1" dirty="0">
                <a:solidFill>
                  <a:srgbClr val="2A00FF"/>
                </a:solidFill>
                <a:latin typeface="IBM Plex Sans" panose="020B0503050203000203" pitchFamily="34" charset="0"/>
                <a:ea typeface="Monaco" pitchFamily="49"/>
                <a:cs typeface="Monaco" pitchFamily="49"/>
              </a:rPr>
              <a:t>"</a:t>
            </a:r>
            <a:r>
              <a:rPr lang="en-US" sz="1500" b="1" dirty="0" err="1">
                <a:solidFill>
                  <a:srgbClr val="2A00FF"/>
                </a:solidFill>
                <a:latin typeface="IBM Plex Sans" panose="020B0503050203000203" pitchFamily="34" charset="0"/>
                <a:ea typeface="Monaco" pitchFamily="49"/>
                <a:cs typeface="Monaco" pitchFamily="49"/>
              </a:rPr>
              <a:t>circuitBreaker.sleepWindowInMilliseconds</a:t>
            </a:r>
            <a:r>
              <a:rPr lang="en-US" sz="1500" b="1" dirty="0">
                <a:solidFill>
                  <a:srgbClr val="2A00FF"/>
                </a:solidFill>
                <a:latin typeface="IBM Plex Sans" panose="020B0503050203000203" pitchFamily="34" charset="0"/>
                <a:ea typeface="Monaco" pitchFamily="49"/>
                <a:cs typeface="Monaco" pitchFamily="49"/>
              </a:rPr>
              <a:t>"</a:t>
            </a:r>
            <a:r>
              <a:rPr lang="en-US" sz="1500" b="1" dirty="0">
                <a:solidFill>
                  <a:srgbClr val="000000"/>
                </a:solidFill>
                <a:latin typeface="IBM Plex Sans" panose="020B0503050203000203" pitchFamily="34" charset="0"/>
                <a:ea typeface="Monaco" pitchFamily="49"/>
                <a:cs typeface="Monaco" pitchFamily="49"/>
              </a:rPr>
              <a:t>, value=</a:t>
            </a:r>
            <a:r>
              <a:rPr lang="en-US" sz="1500" b="1" dirty="0">
                <a:solidFill>
                  <a:srgbClr val="2A00FF"/>
                </a:solidFill>
                <a:latin typeface="IBM Plex Sans" panose="020B0503050203000203" pitchFamily="34" charset="0"/>
                <a:ea typeface="Monaco" pitchFamily="49"/>
                <a:cs typeface="Monaco" pitchFamily="49"/>
              </a:rPr>
              <a:t>"1000"</a:t>
            </a:r>
            <a:r>
              <a:rPr lang="en-US" sz="1500" b="1"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dirty="0">
                <a:solidFill>
                  <a:srgbClr val="666666"/>
                </a:solidFill>
                <a:latin typeface="IBM Plex Sans" panose="020B0503050203000203" pitchFamily="34" charset="0"/>
                <a:ea typeface="AR PL ShanHeiSun Uni" pitchFamily="2"/>
                <a:cs typeface="Courier New" pitchFamily="49"/>
              </a:rPr>
              <a:t>    })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dirty="0">
                <a:solidFill>
                  <a:srgbClr val="000000"/>
                </a:solidFill>
                <a:latin typeface="IBM Plex Sans" panose="020B0503050203000203" pitchFamily="34" charset="0"/>
                <a:ea typeface="Monaco" pitchFamily="49"/>
                <a:cs typeface="Monaco" pitchFamily="49"/>
              </a:rPr>
              <a:t>  </a:t>
            </a:r>
            <a:r>
              <a:rPr lang="en-US" sz="1500" b="1" dirty="0">
                <a:solidFill>
                  <a:srgbClr val="7F0055"/>
                </a:solidFill>
                <a:latin typeface="IBM Plex Sans" panose="020B0503050203000203" pitchFamily="34" charset="0"/>
                <a:ea typeface="Monaco" pitchFamily="49"/>
                <a:cs typeface="Monaco" pitchFamily="49"/>
              </a:rPr>
              <a:t>public</a:t>
            </a:r>
            <a:r>
              <a:rPr lang="en-US" sz="1500" b="1" dirty="0">
                <a:solidFill>
                  <a:srgbClr val="000000"/>
                </a:solidFill>
                <a:latin typeface="IBM Plex Sans" panose="020B0503050203000203" pitchFamily="34" charset="0"/>
                <a:ea typeface="Monaco" pitchFamily="49"/>
                <a:cs typeface="Monaco" pitchFamily="49"/>
              </a:rPr>
              <a:t> Object </a:t>
            </a:r>
            <a:r>
              <a:rPr lang="en-US" sz="1500" b="1" dirty="0" err="1">
                <a:solidFill>
                  <a:srgbClr val="000000"/>
                </a:solidFill>
                <a:latin typeface="IBM Plex Sans" panose="020B0503050203000203" pitchFamily="34" charset="0"/>
                <a:ea typeface="Monaco" pitchFamily="49"/>
                <a:cs typeface="Monaco" pitchFamily="49"/>
              </a:rPr>
              <a:t>yourMethod</a:t>
            </a:r>
            <a:r>
              <a:rPr lang="en-US" sz="1500" b="1" dirty="0">
                <a:solidFill>
                  <a:srgbClr val="000000"/>
                </a:solidFill>
                <a:latin typeface="IBM Plex Sans" panose="020B0503050203000203" pitchFamily="34" charset="0"/>
                <a:ea typeface="Monaco" pitchFamily="49"/>
                <a:cs typeface="Monaco" pitchFamily="49"/>
              </a:rPr>
              <a:t>( … )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dirty="0">
                <a:solidFill>
                  <a:srgbClr val="000000"/>
                </a:solidFill>
                <a:latin typeface="IBM Plex Sans" panose="020B0503050203000203" pitchFamily="34" charset="0"/>
                <a:ea typeface="Monaco" pitchFamily="49"/>
                <a:cs typeface="Monaco" pitchFamily="49"/>
              </a:rPr>
              <a:t>    </a:t>
            </a:r>
            <a:r>
              <a:rPr lang="en-US" sz="1500" b="1" dirty="0">
                <a:solidFill>
                  <a:srgbClr val="3F7F5F"/>
                </a:solidFill>
                <a:latin typeface="IBM Plex Sans" panose="020B0503050203000203" pitchFamily="34" charset="0"/>
                <a:ea typeface="Monaco" pitchFamily="49"/>
                <a:cs typeface="Monaco" pitchFamily="49"/>
              </a:rPr>
              <a:t>//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dirty="0">
                <a:solidFill>
                  <a:srgbClr val="3F7F5F"/>
                </a:solidFill>
                <a:latin typeface="IBM Plex Sans" panose="020B0503050203000203" pitchFamily="34" charset="0"/>
                <a:ea typeface="Monaco" pitchFamily="49"/>
                <a:cs typeface="Monaco" pitchFamily="49"/>
              </a:rPr>
              <a:t>  </a:t>
            </a:r>
            <a:r>
              <a:rPr lang="en-US" sz="1500" b="1" dirty="0">
                <a:solidFill>
                  <a:srgbClr val="666666"/>
                </a:solidFill>
                <a:latin typeface="IBM Plex Sans" panose="020B0503050203000203" pitchFamily="34" charset="0"/>
                <a:ea typeface="AR PL ShanHeiSun Uni" pitchFamily="2"/>
                <a:cs typeface="Courier New" pitchFamily="49"/>
              </a:rPr>
              <a:t>}</a:t>
            </a:r>
          </a:p>
        </p:txBody>
      </p:sp>
      <p:sp>
        <p:nvSpPr>
          <p:cNvPr id="15" name="Rectangle 14">
            <a:extLst>
              <a:ext uri="{FF2B5EF4-FFF2-40B4-BE49-F238E27FC236}">
                <a16:creationId xmlns:a16="http://schemas.microsoft.com/office/drawing/2014/main" id="{D8CAAC0B-B344-4FF2-ABB5-C68C907AFD5A}"/>
              </a:ext>
            </a:extLst>
          </p:cNvPr>
          <p:cNvSpPr/>
          <p:nvPr/>
        </p:nvSpPr>
        <p:spPr>
          <a:xfrm>
            <a:off x="5989320" y="2553523"/>
            <a:ext cx="5752944" cy="232007"/>
          </a:xfrm>
          <a:prstGeom prst="rect">
            <a:avLst/>
          </a:prstGeom>
          <a:solidFill>
            <a:srgbClr val="CFE7F5"/>
          </a:solidFill>
          <a:ln w="6480">
            <a:solidFill>
              <a:srgbClr val="333333"/>
            </a:solidFill>
            <a:prstDash val="solid"/>
          </a:ln>
        </p:spPr>
        <p:txBody>
          <a:bodyPr vert="horz" wrap="none" lIns="83916" tIns="43416" rIns="83916" bIns="43416" anchor="ctr" anchorCtr="0" compatLnSpc="0"/>
          <a:lstStyle/>
          <a:p>
            <a:pPr algn="ctr" defTabSz="822960" hangingPunct="0">
              <a:spcAft>
                <a:spcPts val="600"/>
              </a:spcAft>
            </a:pPr>
            <a:r>
              <a:rPr lang="en-US" sz="1764">
                <a:solidFill>
                  <a:prstClr val="black"/>
                </a:solidFill>
                <a:latin typeface="IBM Plex Sans" panose="020B0503050203000203" pitchFamily="34" charset="0"/>
                <a:ea typeface="Microsoft YaHei" pitchFamily="2"/>
                <a:cs typeface="Mangal" pitchFamily="2"/>
              </a:rPr>
              <a:t>Over 20% failure rate in 10 second period, open breaker</a:t>
            </a:r>
          </a:p>
        </p:txBody>
      </p:sp>
      <p:sp>
        <p:nvSpPr>
          <p:cNvPr id="16" name="Rectangle 15">
            <a:extLst>
              <a:ext uri="{FF2B5EF4-FFF2-40B4-BE49-F238E27FC236}">
                <a16:creationId xmlns:a16="http://schemas.microsoft.com/office/drawing/2014/main" id="{9ED2F407-9B6B-4C40-8607-A7F223C5502D}"/>
              </a:ext>
            </a:extLst>
          </p:cNvPr>
          <p:cNvSpPr/>
          <p:nvPr/>
        </p:nvSpPr>
        <p:spPr>
          <a:xfrm>
            <a:off x="6352200" y="5217775"/>
            <a:ext cx="3916512" cy="232007"/>
          </a:xfrm>
          <a:prstGeom prst="rect">
            <a:avLst/>
          </a:prstGeom>
          <a:solidFill>
            <a:srgbClr val="CFE7F5"/>
          </a:solidFill>
          <a:ln w="6480">
            <a:solidFill>
              <a:srgbClr val="333333"/>
            </a:solidFill>
            <a:prstDash val="solid"/>
          </a:ln>
        </p:spPr>
        <p:txBody>
          <a:bodyPr vert="horz" wrap="none" lIns="83916" tIns="43416" rIns="83916" bIns="43416" anchor="ctr" anchorCtr="0" compatLnSpc="0"/>
          <a:lstStyle/>
          <a:p>
            <a:pPr algn="ctr" defTabSz="822960" hangingPunct="0">
              <a:spcAft>
                <a:spcPts val="600"/>
              </a:spcAft>
            </a:pPr>
            <a:r>
              <a:rPr lang="en-US" sz="1764">
                <a:solidFill>
                  <a:prstClr val="black"/>
                </a:solidFill>
                <a:latin typeface="IBM Plex Sans" panose="020B0503050203000203" pitchFamily="34" charset="0"/>
                <a:ea typeface="Microsoft YaHei" pitchFamily="2"/>
                <a:cs typeface="Mangal" pitchFamily="2"/>
              </a:rPr>
              <a:t>After 1 second, try closing breaker</a:t>
            </a:r>
          </a:p>
        </p:txBody>
      </p:sp>
      <p:sp>
        <p:nvSpPr>
          <p:cNvPr id="17" name="Straight Connector 16">
            <a:extLst>
              <a:ext uri="{FF2B5EF4-FFF2-40B4-BE49-F238E27FC236}">
                <a16:creationId xmlns:a16="http://schemas.microsoft.com/office/drawing/2014/main" id="{79DD9077-3C15-46C0-B739-6A0D3357765B}"/>
              </a:ext>
            </a:extLst>
          </p:cNvPr>
          <p:cNvSpPr/>
          <p:nvPr/>
        </p:nvSpPr>
        <p:spPr>
          <a:xfrm flipH="1">
            <a:off x="7906428" y="3144276"/>
            <a:ext cx="987552" cy="500826"/>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8" name="Straight Connector 17">
            <a:extLst>
              <a:ext uri="{FF2B5EF4-FFF2-40B4-BE49-F238E27FC236}">
                <a16:creationId xmlns:a16="http://schemas.microsoft.com/office/drawing/2014/main" id="{F8BA6468-7B39-4298-B760-5FFB12406C9D}"/>
              </a:ext>
            </a:extLst>
          </p:cNvPr>
          <p:cNvSpPr/>
          <p:nvPr/>
        </p:nvSpPr>
        <p:spPr>
          <a:xfrm flipH="1" flipV="1">
            <a:off x="7946604" y="4585684"/>
            <a:ext cx="955476" cy="465902"/>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3" name="Rectangle 2">
            <a:extLst>
              <a:ext uri="{FF2B5EF4-FFF2-40B4-BE49-F238E27FC236}">
                <a16:creationId xmlns:a16="http://schemas.microsoft.com/office/drawing/2014/main" id="{65690DFB-DD0D-44BB-B268-EB440372C5DE}"/>
              </a:ext>
            </a:extLst>
          </p:cNvPr>
          <p:cNvSpPr/>
          <p:nvPr/>
        </p:nvSpPr>
        <p:spPr>
          <a:xfrm>
            <a:off x="-110358" y="5978723"/>
            <a:ext cx="5448712" cy="276999"/>
          </a:xfrm>
          <a:prstGeom prst="rect">
            <a:avLst/>
          </a:prstGeom>
        </p:spPr>
        <p:txBody>
          <a:bodyPr wrap="square">
            <a:spAutoFit/>
          </a:bodyPr>
          <a:lstStyle/>
          <a:p>
            <a:pPr marL="674892" defTabSz="822960" hangingPunct="0">
              <a:tabLst>
                <a:tab pos="1086372" algn="l"/>
                <a:tab pos="1497852" algn="l"/>
                <a:tab pos="1909331" algn="l"/>
                <a:tab pos="2320812" algn="l"/>
                <a:tab pos="2732292" algn="l"/>
                <a:tab pos="3143771" algn="l"/>
                <a:tab pos="3555252" algn="l"/>
                <a:tab pos="3966732" algn="l"/>
                <a:tab pos="4378212" algn="l"/>
                <a:tab pos="4789692" algn="l"/>
                <a:tab pos="5201172" algn="l"/>
                <a:tab pos="5612651" algn="l"/>
              </a:tabLst>
            </a:pPr>
            <a:r>
              <a:rPr lang="en-US" sz="1200" dirty="0">
                <a:solidFill>
                  <a:prstClr val="black"/>
                </a:solidFill>
                <a:latin typeface="IBM Plex Sans" panose="020B0503050203000203" pitchFamily="34" charset="0"/>
                <a:ea typeface="Helvetica" pitchFamily="34"/>
                <a:cs typeface="Helvetica" pitchFamily="34"/>
              </a:rPr>
              <a:t>Refer:  </a:t>
            </a:r>
            <a:r>
              <a:rPr lang="en-US" sz="1200" dirty="0">
                <a:solidFill>
                  <a:prstClr val="black"/>
                </a:solidFill>
                <a:latin typeface="IBM Plex Sans" panose="020B0503050203000203" pitchFamily="34" charset="0"/>
                <a:ea typeface="Helvetica" pitchFamily="34"/>
                <a:cs typeface="Helvetica" pitchFamily="34"/>
                <a:hlinkClick r:id="rId3"/>
              </a:rPr>
              <a:t>Netflix </a:t>
            </a:r>
            <a:r>
              <a:rPr lang="en-US" sz="1200" dirty="0" err="1">
                <a:solidFill>
                  <a:prstClr val="black"/>
                </a:solidFill>
                <a:latin typeface="IBM Plex Sans" panose="020B0503050203000203" pitchFamily="34" charset="0"/>
                <a:ea typeface="Helvetica" pitchFamily="34"/>
                <a:cs typeface="Helvetica" pitchFamily="34"/>
                <a:hlinkClick r:id="rId3"/>
              </a:rPr>
              <a:t>Hystrix</a:t>
            </a:r>
            <a:r>
              <a:rPr lang="en-US" sz="1200" dirty="0">
                <a:solidFill>
                  <a:prstClr val="black"/>
                </a:solidFill>
                <a:latin typeface="IBM Plex Sans" panose="020B0503050203000203" pitchFamily="34" charset="0"/>
                <a:ea typeface="Helvetica" pitchFamily="34"/>
                <a:cs typeface="Helvetica" pitchFamily="34"/>
                <a:hlinkClick r:id="rId3"/>
              </a:rPr>
              <a:t> – </a:t>
            </a:r>
            <a:r>
              <a:rPr lang="en-US" sz="1200" dirty="0" err="1">
                <a:solidFill>
                  <a:prstClr val="black"/>
                </a:solidFill>
                <a:latin typeface="IBM Plex Sans" panose="020B0503050203000203" pitchFamily="34" charset="0"/>
                <a:ea typeface="Helvetica" pitchFamily="34"/>
                <a:cs typeface="Helvetica" pitchFamily="34"/>
                <a:hlinkClick r:id="rId3"/>
              </a:rPr>
              <a:t>Hystrix</a:t>
            </a:r>
            <a:r>
              <a:rPr lang="en-US" sz="1200" dirty="0">
                <a:solidFill>
                  <a:prstClr val="black"/>
                </a:solidFill>
                <a:latin typeface="IBM Plex Sans" panose="020B0503050203000203" pitchFamily="34" charset="0"/>
                <a:ea typeface="Helvetica" pitchFamily="34"/>
                <a:cs typeface="Helvetica" pitchFamily="34"/>
                <a:hlinkClick r:id="rId3"/>
              </a:rPr>
              <a:t> </a:t>
            </a:r>
            <a:r>
              <a:rPr lang="en-US" sz="1200" dirty="0" err="1">
                <a:solidFill>
                  <a:prstClr val="black"/>
                </a:solidFill>
                <a:latin typeface="IBM Plex Sans" panose="020B0503050203000203" pitchFamily="34" charset="0"/>
                <a:ea typeface="Helvetica" pitchFamily="34"/>
                <a:cs typeface="Helvetica" pitchFamily="34"/>
                <a:hlinkClick r:id="rId3"/>
              </a:rPr>
              <a:t>Javanica</a:t>
            </a:r>
            <a:r>
              <a:rPr lang="en-US" sz="1200" dirty="0">
                <a:solidFill>
                  <a:prstClr val="black"/>
                </a:solidFill>
                <a:latin typeface="IBM Plex Sans" panose="020B0503050203000203" pitchFamily="34" charset="0"/>
                <a:ea typeface="Helvetica" pitchFamily="34"/>
                <a:cs typeface="Helvetica" pitchFamily="34"/>
                <a:hlinkClick r:id="rId3"/>
              </a:rPr>
              <a:t> Configuration</a:t>
            </a:r>
            <a:endParaRPr lang="en-US" sz="1200" dirty="0">
              <a:solidFill>
                <a:srgbClr val="4D4D4D"/>
              </a:solidFill>
              <a:latin typeface="IBM Plex Sans" panose="020B0503050203000203" pitchFamily="34" charset="0"/>
              <a:ea typeface="Helvetica" pitchFamily="34"/>
              <a:cs typeface="Helvetica" pitchFamily="34"/>
            </a:endParaRPr>
          </a:p>
        </p:txBody>
      </p:sp>
    </p:spTree>
    <p:extLst>
      <p:ext uri="{BB962C8B-B14F-4D97-AF65-F5344CB8AC3E}">
        <p14:creationId xmlns:p14="http://schemas.microsoft.com/office/powerpoint/2010/main" val="2037478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Independence from Other Libraries</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591800" cy="1015663"/>
          </a:xfrm>
          <a:prstGeom prst="rect">
            <a:avLst/>
          </a:prstGeom>
        </p:spPr>
        <p:txBody>
          <a:bodyPr wrap="square">
            <a:spAutoFit/>
          </a:bodyPr>
          <a:lstStyle/>
          <a:p>
            <a:pPr marL="342900" indent="-342900">
              <a:buFont typeface="Arial" panose="020B0604020202020204" pitchFamily="34" charset="0"/>
              <a:buChar char="•"/>
            </a:pPr>
            <a:r>
              <a:rPr lang="en-US" sz="2000" dirty="0" err="1">
                <a:latin typeface="IBM Plex Sans" panose="020B0503050203000203" pitchFamily="34" charset="0"/>
              </a:rPr>
              <a:t>Hystrix</a:t>
            </a:r>
            <a:r>
              <a:rPr lang="en-US" sz="2000" dirty="0">
                <a:latin typeface="IBM Plex Sans" panose="020B0503050203000203" pitchFamily="34" charset="0"/>
              </a:rPr>
              <a:t> can be used independently from the other Netflix libraries</a:t>
            </a:r>
          </a:p>
          <a:p>
            <a:pPr marL="342900" indent="-342900">
              <a:buFont typeface="Arial" panose="020B0604020202020204" pitchFamily="34" charset="0"/>
              <a:buChar char="•"/>
            </a:pPr>
            <a:r>
              <a:rPr lang="en-US" sz="2000" dirty="0">
                <a:latin typeface="IBM Plex Sans" panose="020B0503050203000203" pitchFamily="34" charset="0"/>
              </a:rPr>
              <a:t>All of the </a:t>
            </a:r>
            <a:r>
              <a:rPr lang="en-US" sz="2000" dirty="0" err="1">
                <a:latin typeface="IBM Plex Sans" panose="020B0503050203000203" pitchFamily="34" charset="0"/>
              </a:rPr>
              <a:t>Nexflix</a:t>
            </a:r>
            <a:r>
              <a:rPr lang="en-US" sz="2000" dirty="0">
                <a:latin typeface="IBM Plex Sans" panose="020B0503050203000203" pitchFamily="34" charset="0"/>
              </a:rPr>
              <a:t> libraries can be used independently</a:t>
            </a:r>
          </a:p>
          <a:p>
            <a:pPr marL="342900" indent="-342900">
              <a:buFont typeface="Arial" panose="020B0604020202020204" pitchFamily="34" charset="0"/>
              <a:buChar char="•"/>
            </a:pPr>
            <a:r>
              <a:rPr lang="en-US" sz="2000" dirty="0">
                <a:latin typeface="IBM Plex Sans" panose="020B0503050203000203" pitchFamily="34" charset="0"/>
              </a:rPr>
              <a:t>But </a:t>
            </a:r>
            <a:r>
              <a:rPr lang="en-US" sz="2000" dirty="0" err="1">
                <a:latin typeface="IBM Plex Sans" panose="020B0503050203000203" pitchFamily="34" charset="0"/>
              </a:rPr>
              <a:t>Hystrix</a:t>
            </a:r>
            <a:r>
              <a:rPr lang="en-US" sz="2000" dirty="0">
                <a:latin typeface="IBM Plex Sans" panose="020B0503050203000203" pitchFamily="34" charset="0"/>
              </a:rPr>
              <a:t> (arguably) has more uses outside of a Cloud/Microservice environment</a:t>
            </a:r>
          </a:p>
        </p:txBody>
      </p:sp>
    </p:spTree>
    <p:extLst>
      <p:ext uri="{BB962C8B-B14F-4D97-AF65-F5344CB8AC3E}">
        <p14:creationId xmlns:p14="http://schemas.microsoft.com/office/powerpoint/2010/main" val="400537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Command can be called various ways.</a:t>
            </a:r>
            <a:endParaRPr lang="en-IN" dirty="0"/>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9" name="Content Placeholder 8">
            <a:extLst>
              <a:ext uri="{FF2B5EF4-FFF2-40B4-BE49-F238E27FC236}">
                <a16:creationId xmlns:a16="http://schemas.microsoft.com/office/drawing/2014/main" id="{47EDCB2B-F922-464B-9EFB-65163B592C17}"/>
              </a:ext>
            </a:extLst>
          </p:cNvPr>
          <p:cNvSpPr>
            <a:spLocks noGrp="1"/>
          </p:cNvSpPr>
          <p:nvPr>
            <p:ph idx="10"/>
          </p:nvPr>
        </p:nvSpPr>
        <p:spPr/>
        <p:txBody>
          <a:bodyPr/>
          <a:lstStyle/>
          <a:p>
            <a:r>
              <a:rPr lang="en-US" sz="2400" b="1" dirty="0"/>
              <a:t>Asynchronously</a:t>
            </a:r>
          </a:p>
          <a:p>
            <a:endParaRPr lang="en-US" sz="2400" dirty="0"/>
          </a:p>
          <a:p>
            <a:pPr marL="285750" indent="-285750">
              <a:buFont typeface="Arial" panose="020B0604020202020204" pitchFamily="34" charset="0"/>
              <a:buChar char="•"/>
            </a:pPr>
            <a:r>
              <a:rPr lang="en-US" sz="1800" dirty="0"/>
              <a:t>Call in a separate thread (queue), returning a future; deal with Future when you want</a:t>
            </a:r>
          </a:p>
          <a:p>
            <a:pPr marL="285750" indent="-285750">
              <a:buFont typeface="Arial" panose="020B0604020202020204" pitchFamily="34" charset="0"/>
              <a:buChar char="•"/>
            </a:pPr>
            <a:r>
              <a:rPr lang="en-US" sz="1800" dirty="0"/>
              <a:t>Just like Spring's @Async annotation</a:t>
            </a:r>
          </a:p>
        </p:txBody>
      </p:sp>
      <p:sp>
        <p:nvSpPr>
          <p:cNvPr id="10" name="Content Placeholder 9">
            <a:extLst>
              <a:ext uri="{FF2B5EF4-FFF2-40B4-BE49-F238E27FC236}">
                <a16:creationId xmlns:a16="http://schemas.microsoft.com/office/drawing/2014/main" id="{DD9A25F1-8424-406F-BF82-E1EDE72FE52E}"/>
              </a:ext>
            </a:extLst>
          </p:cNvPr>
          <p:cNvSpPr>
            <a:spLocks noGrp="1"/>
          </p:cNvSpPr>
          <p:nvPr>
            <p:ph idx="12"/>
          </p:nvPr>
        </p:nvSpPr>
        <p:spPr/>
        <p:txBody>
          <a:bodyPr/>
          <a:lstStyle/>
          <a:p>
            <a:r>
              <a:rPr lang="en-US" sz="2400" b="1" dirty="0"/>
              <a:t>Synchronously</a:t>
            </a:r>
          </a:p>
          <a:p>
            <a:endParaRPr lang="en-US" sz="2400" dirty="0"/>
          </a:p>
          <a:p>
            <a:r>
              <a:rPr lang="en-US" sz="1800" dirty="0"/>
              <a:t>Call execute and block thread (default behavior)</a:t>
            </a:r>
            <a:endParaRPr lang="en-IN" sz="1800" dirty="0"/>
          </a:p>
        </p:txBody>
      </p:sp>
      <p:sp>
        <p:nvSpPr>
          <p:cNvPr id="11" name="Content Placeholder 10">
            <a:extLst>
              <a:ext uri="{FF2B5EF4-FFF2-40B4-BE49-F238E27FC236}">
                <a16:creationId xmlns:a16="http://schemas.microsoft.com/office/drawing/2014/main" id="{FF3397D4-B74D-41F4-9E41-440CA73694BE}"/>
              </a:ext>
            </a:extLst>
          </p:cNvPr>
          <p:cNvSpPr>
            <a:spLocks noGrp="1"/>
          </p:cNvSpPr>
          <p:nvPr>
            <p:ph idx="13"/>
          </p:nvPr>
        </p:nvSpPr>
        <p:spPr/>
        <p:txBody>
          <a:bodyPr/>
          <a:lstStyle/>
          <a:p>
            <a:r>
              <a:rPr lang="en-US" sz="2400" b="1" dirty="0"/>
              <a:t>Reactively</a:t>
            </a:r>
          </a:p>
          <a:p>
            <a:endParaRPr lang="en-US" sz="2400" dirty="0"/>
          </a:p>
          <a:p>
            <a:r>
              <a:rPr lang="en-US" sz="1800" dirty="0"/>
              <a:t>Subscribe, get a listener (Observable)</a:t>
            </a:r>
            <a:endParaRPr lang="en-IN" sz="1800" dirty="0"/>
          </a:p>
        </p:txBody>
      </p:sp>
      <p:cxnSp>
        <p:nvCxnSpPr>
          <p:cNvPr id="8" name="Straight Connector 7">
            <a:extLst>
              <a:ext uri="{FF2B5EF4-FFF2-40B4-BE49-F238E27FC236}">
                <a16:creationId xmlns:a16="http://schemas.microsoft.com/office/drawing/2014/main" id="{3B1B8BF8-279F-4469-89B9-9B108D9D0A3B}"/>
              </a:ext>
            </a:extLst>
          </p:cNvPr>
          <p:cNvCxnSpPr/>
          <p:nvPr/>
        </p:nvCxnSpPr>
        <p:spPr>
          <a:xfrm>
            <a:off x="5969000" y="1846217"/>
            <a:ext cx="66040" cy="3744686"/>
          </a:xfrm>
          <a:prstGeom prst="line">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318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190500" y="1828800"/>
            <a:ext cx="2667000" cy="53340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302000" y="1714500"/>
            <a:ext cx="8509000" cy="43815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Who I am: &lt;Instructor Name&gt;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Title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Organization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Role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Background</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Cloud: Circuit Breaker - </a:t>
            </a:r>
            <a:r>
              <a:rPr lang="en-US" dirty="0" err="1"/>
              <a:t>Hystrix</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Example: Asynchronous Command Execution</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591800" cy="707886"/>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Have method return </a:t>
            </a:r>
            <a:r>
              <a:rPr lang="en-US" sz="2000" i="1" dirty="0">
                <a:latin typeface="IBM Plex Sans" panose="020B0503050203000203" pitchFamily="34" charset="0"/>
              </a:rPr>
              <a:t>Future</a:t>
            </a:r>
          </a:p>
          <a:p>
            <a:pPr marL="342900" indent="-342900">
              <a:buFont typeface="Arial" panose="020B0604020202020204" pitchFamily="34" charset="0"/>
              <a:buChar char="•"/>
            </a:pPr>
            <a:r>
              <a:rPr lang="en-US" sz="2000" dirty="0">
                <a:latin typeface="IBM Plex Sans" panose="020B0503050203000203" pitchFamily="34" charset="0"/>
              </a:rPr>
              <a:t>Wrap result in </a:t>
            </a:r>
            <a:r>
              <a:rPr lang="en-US" sz="2000" i="1" dirty="0" err="1">
                <a:latin typeface="IBM Plex Sans" panose="020B0503050203000203" pitchFamily="34" charset="0"/>
              </a:rPr>
              <a:t>AsyncResult</a:t>
            </a:r>
            <a:endParaRPr lang="en-US" sz="2000" i="1" dirty="0">
              <a:latin typeface="IBM Plex Sans" panose="020B0503050203000203" pitchFamily="34" charset="0"/>
            </a:endParaRPr>
          </a:p>
        </p:txBody>
      </p:sp>
      <p:sp>
        <p:nvSpPr>
          <p:cNvPr id="7" name="Rectangle 24">
            <a:extLst>
              <a:ext uri="{FF2B5EF4-FFF2-40B4-BE49-F238E27FC236}">
                <a16:creationId xmlns:a16="http://schemas.microsoft.com/office/drawing/2014/main" id="{E2326760-8C44-42A8-A63D-412CC0DBFEDE}"/>
              </a:ext>
            </a:extLst>
          </p:cNvPr>
          <p:cNvSpPr/>
          <p:nvPr/>
        </p:nvSpPr>
        <p:spPr>
          <a:xfrm>
            <a:off x="3282764" y="2592740"/>
            <a:ext cx="7968710" cy="3031020"/>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646464"/>
                </a:solidFill>
                <a:latin typeface="IBM Plex Sans" panose="020B0503050203000203" pitchFamily="34" charset="0"/>
                <a:ea typeface="Monaco" pitchFamily="49"/>
                <a:cs typeface="Monaco" pitchFamily="49"/>
              </a:rPr>
              <a:t>@HystrixCommand</a:t>
            </a:r>
            <a:r>
              <a:rPr lang="en-US" b="1">
                <a:solidFill>
                  <a:srgbClr val="000000"/>
                </a:solidFill>
                <a:latin typeface="IBM Plex Sans" panose="020B0503050203000203" pitchFamily="34" charset="0"/>
                <a:ea typeface="Monaco" pitchFamily="49"/>
                <a:cs typeface="Monaco" pitchFamily="49"/>
              </a:rPr>
              <a:t>( …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7F0055"/>
                </a:solidFill>
                <a:latin typeface="IBM Plex Sans" panose="020B0503050203000203" pitchFamily="34" charset="0"/>
                <a:ea typeface="Monaco" pitchFamily="49"/>
                <a:cs typeface="Monaco" pitchFamily="49"/>
              </a:rPr>
              <a:t>public</a:t>
            </a:r>
            <a:r>
              <a:rPr lang="en-US" b="1">
                <a:solidFill>
                  <a:srgbClr val="000000"/>
                </a:solidFill>
                <a:latin typeface="IBM Plex Sans" panose="020B0503050203000203" pitchFamily="34" charset="0"/>
                <a:ea typeface="Monaco" pitchFamily="49"/>
                <a:cs typeface="Monaco" pitchFamily="49"/>
              </a:rPr>
              <a:t> Future&lt;Store&gt; getStores(Map&lt;String, Object&gt; </a:t>
            </a:r>
            <a:r>
              <a:rPr lang="en-US" b="1">
                <a:solidFill>
                  <a:srgbClr val="6A3E3E"/>
                </a:solidFill>
                <a:latin typeface="IBM Plex Sans" panose="020B0503050203000203" pitchFamily="34" charset="0"/>
                <a:ea typeface="Monaco" pitchFamily="49"/>
                <a:cs typeface="Monaco" pitchFamily="49"/>
              </a:rPr>
              <a:t>parameters</a:t>
            </a:r>
            <a:r>
              <a:rPr lang="en-US" b="1">
                <a:solidFill>
                  <a:srgbClr val="000000"/>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262626"/>
                </a:solidFill>
                <a:latin typeface="IBM Plex Sans" panose="020B0503050203000203" pitchFamily="34" charset="0"/>
                <a:ea typeface="Consolas" pitchFamily="33"/>
                <a:cs typeface="Consolas" pitchFamily="33"/>
              </a:rPr>
              <a:t>    </a:t>
            </a:r>
            <a:r>
              <a:rPr lang="en-US" b="1">
                <a:solidFill>
                  <a:srgbClr val="7E0021"/>
                </a:solidFill>
                <a:latin typeface="IBM Plex Sans" panose="020B0503050203000203" pitchFamily="34" charset="0"/>
                <a:ea typeface="Consolas" pitchFamily="33"/>
                <a:cs typeface="Consolas" pitchFamily="33"/>
              </a:rPr>
              <a:t>return new AsyncResult</a:t>
            </a:r>
            <a:r>
              <a:rPr lang="en-US" b="1">
                <a:solidFill>
                  <a:srgbClr val="94064B"/>
                </a:solidFill>
                <a:latin typeface="IBM Plex Sans" panose="020B0503050203000203" pitchFamily="34" charset="0"/>
                <a:ea typeface="Consolas" pitchFamily="33"/>
                <a:cs typeface="Consolas" pitchFamily="33"/>
              </a:rPr>
              <a:t>&lt;</a:t>
            </a:r>
            <a:r>
              <a:rPr lang="en-US" b="1">
                <a:solidFill>
                  <a:srgbClr val="262626"/>
                </a:solidFill>
                <a:latin typeface="IBM Plex Sans" panose="020B0503050203000203" pitchFamily="34" charset="0"/>
                <a:ea typeface="Consolas" pitchFamily="33"/>
                <a:cs typeface="Consolas" pitchFamily="33"/>
              </a:rPr>
              <a:t>Store</a:t>
            </a:r>
            <a:r>
              <a:rPr lang="en-US" b="1">
                <a:solidFill>
                  <a:srgbClr val="94064B"/>
                </a:solidFill>
                <a:latin typeface="IBM Plex Sans" panose="020B0503050203000203" pitchFamily="34" charset="0"/>
                <a:ea typeface="Consolas" pitchFamily="33"/>
                <a:cs typeface="Consolas" pitchFamily="33"/>
              </a:rPr>
              <a:t>&gt;</a:t>
            </a:r>
            <a:r>
              <a:rPr lang="en-US" b="1">
                <a:solidFill>
                  <a:srgbClr val="262626"/>
                </a:solidFill>
                <a:latin typeface="IBM Plex Sans" panose="020B0503050203000203" pitchFamily="34" charset="0"/>
                <a:ea typeface="Consolas" pitchFamily="33"/>
                <a:cs typeface="Consolas" pitchFamily="33"/>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262626"/>
                </a:solidFill>
                <a:latin typeface="IBM Plex Sans" panose="020B0503050203000203" pitchFamily="34" charset="0"/>
                <a:ea typeface="Consolas" pitchFamily="33"/>
                <a:cs typeface="Consolas" pitchFamily="33"/>
              </a:rPr>
              <a:t>        </a:t>
            </a:r>
            <a:r>
              <a:rPr lang="en-US" b="1">
                <a:solidFill>
                  <a:srgbClr val="646464"/>
                </a:solidFill>
                <a:latin typeface="IBM Plex Sans" panose="020B0503050203000203" pitchFamily="34" charset="0"/>
                <a:ea typeface="Monaco" pitchFamily="49"/>
                <a:cs typeface="Monaco" pitchFamily="49"/>
              </a:rPr>
              <a:t>@Override</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262626"/>
                </a:solidFill>
                <a:latin typeface="IBM Plex Sans" panose="020B0503050203000203" pitchFamily="34" charset="0"/>
                <a:ea typeface="Consolas" pitchFamily="33"/>
                <a:cs typeface="Consolas" pitchFamily="33"/>
              </a:rPr>
              <a:t>        </a:t>
            </a:r>
            <a:r>
              <a:rPr lang="en-US" b="1">
                <a:solidFill>
                  <a:srgbClr val="7F0055"/>
                </a:solidFill>
                <a:latin typeface="IBM Plex Sans" panose="020B0503050203000203" pitchFamily="34" charset="0"/>
                <a:ea typeface="Monaco" pitchFamily="49"/>
                <a:cs typeface="Monaco" pitchFamily="49"/>
              </a:rPr>
              <a:t>public</a:t>
            </a:r>
            <a:r>
              <a:rPr lang="en-US" b="1">
                <a:solidFill>
                  <a:srgbClr val="262626"/>
                </a:solidFill>
                <a:latin typeface="IBM Plex Sans" panose="020B0503050203000203" pitchFamily="34" charset="0"/>
                <a:ea typeface="Consolas" pitchFamily="33"/>
                <a:cs typeface="Consolas" pitchFamily="33"/>
              </a:rPr>
              <a:t> Store </a:t>
            </a:r>
            <a:r>
              <a:rPr lang="en-US" b="1">
                <a:solidFill>
                  <a:srgbClr val="654792"/>
                </a:solidFill>
                <a:latin typeface="IBM Plex Sans" panose="020B0503050203000203" pitchFamily="34" charset="0"/>
                <a:ea typeface="Consolas" pitchFamily="33"/>
                <a:cs typeface="Consolas" pitchFamily="33"/>
              </a:rPr>
              <a:t>invoke</a:t>
            </a:r>
            <a:r>
              <a:rPr lang="en-US" b="1">
                <a:solidFill>
                  <a:srgbClr val="262626"/>
                </a:solidFill>
                <a:latin typeface="IBM Plex Sans" panose="020B0503050203000203" pitchFamily="34" charset="0"/>
                <a:ea typeface="Consolas" pitchFamily="33"/>
                <a:cs typeface="Consolas" pitchFamily="33"/>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262626"/>
                </a:solidFill>
                <a:latin typeface="IBM Plex Sans" panose="020B0503050203000203" pitchFamily="34" charset="0"/>
                <a:ea typeface="Consolas" pitchFamily="33"/>
                <a:cs typeface="Consolas" pitchFamily="33"/>
              </a:rPr>
              <a:t>            </a:t>
            </a:r>
            <a:r>
              <a:rPr lang="en-US" b="1">
                <a:solidFill>
                  <a:srgbClr val="3F7F5F"/>
                </a:solidFill>
                <a:latin typeface="IBM Plex Sans" panose="020B0503050203000203" pitchFamily="34" charset="0"/>
                <a:ea typeface="Monaco" pitchFamily="49"/>
                <a:cs typeface="Monaco" pitchFamily="49"/>
              </a:rPr>
              <a:t>//do stuff that might fail</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666666"/>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666666"/>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666666"/>
                </a:solidFill>
                <a:latin typeface="IBM Plex Sans" panose="020B0503050203000203" pitchFamily="34" charset="0"/>
                <a:ea typeface="AR PL ShanHeiSun Uni" pitchFamily="2"/>
                <a:cs typeface="Courier New" pitchFamily="49"/>
              </a:rPr>
              <a:t>}</a:t>
            </a:r>
          </a:p>
        </p:txBody>
      </p:sp>
    </p:spTree>
    <p:extLst>
      <p:ext uri="{BB962C8B-B14F-4D97-AF65-F5344CB8AC3E}">
        <p14:creationId xmlns:p14="http://schemas.microsoft.com/office/powerpoint/2010/main" val="1493650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Example: Reactive Command Execution</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591800" cy="707886"/>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Have method return </a:t>
            </a:r>
            <a:r>
              <a:rPr lang="en-US" sz="2000" i="1" dirty="0">
                <a:latin typeface="IBM Plex Sans" panose="020B0503050203000203" pitchFamily="34" charset="0"/>
              </a:rPr>
              <a:t>Observable</a:t>
            </a:r>
          </a:p>
          <a:p>
            <a:pPr marL="342900" indent="-342900">
              <a:buFont typeface="Arial" panose="020B0604020202020204" pitchFamily="34" charset="0"/>
              <a:buChar char="•"/>
            </a:pPr>
            <a:r>
              <a:rPr lang="en-US" sz="2000" dirty="0">
                <a:latin typeface="IBM Plex Sans" panose="020B0503050203000203" pitchFamily="34" charset="0"/>
              </a:rPr>
              <a:t>Wrap result in </a:t>
            </a:r>
            <a:r>
              <a:rPr lang="en-US" sz="2000" i="1" dirty="0" err="1">
                <a:latin typeface="IBM Plex Sans" panose="020B0503050203000203" pitchFamily="34" charset="0"/>
              </a:rPr>
              <a:t>ObservableResult</a:t>
            </a:r>
            <a:endParaRPr lang="en-US" sz="2000" i="1" dirty="0">
              <a:latin typeface="IBM Plex Sans" panose="020B0503050203000203" pitchFamily="34" charset="0"/>
            </a:endParaRPr>
          </a:p>
        </p:txBody>
      </p:sp>
      <p:sp>
        <p:nvSpPr>
          <p:cNvPr id="8" name="Rectangle 24">
            <a:extLst>
              <a:ext uri="{FF2B5EF4-FFF2-40B4-BE49-F238E27FC236}">
                <a16:creationId xmlns:a16="http://schemas.microsoft.com/office/drawing/2014/main" id="{3993EF86-EFF6-49AC-BBCB-9568DF121761}"/>
              </a:ext>
            </a:extLst>
          </p:cNvPr>
          <p:cNvSpPr/>
          <p:nvPr/>
        </p:nvSpPr>
        <p:spPr>
          <a:xfrm>
            <a:off x="2564798" y="2592740"/>
            <a:ext cx="8956643" cy="293122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646464"/>
                </a:solidFill>
                <a:latin typeface="IBM Plex Sans" panose="020B0503050203000203" pitchFamily="34" charset="0"/>
                <a:ea typeface="Monaco" pitchFamily="49"/>
                <a:cs typeface="Monaco" pitchFamily="49"/>
              </a:rPr>
              <a:t>@HystrixCommand</a:t>
            </a:r>
            <a:r>
              <a:rPr lang="en-US" b="1">
                <a:solidFill>
                  <a:srgbClr val="000000"/>
                </a:solidFill>
                <a:latin typeface="IBM Plex Sans" panose="020B0503050203000203" pitchFamily="34" charset="0"/>
                <a:ea typeface="Monaco" pitchFamily="49"/>
                <a:cs typeface="Monaco" pitchFamily="49"/>
              </a:rPr>
              <a:t>( …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7F0055"/>
                </a:solidFill>
                <a:latin typeface="IBM Plex Sans" panose="020B0503050203000203" pitchFamily="34" charset="0"/>
                <a:ea typeface="Monaco" pitchFamily="49"/>
                <a:cs typeface="Monaco" pitchFamily="49"/>
              </a:rPr>
              <a:t>public</a:t>
            </a:r>
            <a:r>
              <a:rPr lang="en-US" b="1">
                <a:solidFill>
                  <a:srgbClr val="000000"/>
                </a:solidFill>
                <a:latin typeface="IBM Plex Sans" panose="020B0503050203000203" pitchFamily="34" charset="0"/>
                <a:ea typeface="Monaco" pitchFamily="49"/>
                <a:cs typeface="Monaco" pitchFamily="49"/>
              </a:rPr>
              <a:t> Observable&lt;Store&gt; getStores(Map&lt;String, Object&gt; </a:t>
            </a:r>
            <a:r>
              <a:rPr lang="en-US" b="1">
                <a:solidFill>
                  <a:srgbClr val="6A3E3E"/>
                </a:solidFill>
                <a:latin typeface="IBM Plex Sans" panose="020B0503050203000203" pitchFamily="34" charset="0"/>
                <a:ea typeface="Monaco" pitchFamily="49"/>
                <a:cs typeface="Monaco" pitchFamily="49"/>
              </a:rPr>
              <a:t>parameters</a:t>
            </a:r>
            <a:r>
              <a:rPr lang="en-US" b="1">
                <a:solidFill>
                  <a:srgbClr val="000000"/>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262626"/>
                </a:solidFill>
                <a:latin typeface="IBM Plex Sans" panose="020B0503050203000203" pitchFamily="34" charset="0"/>
                <a:ea typeface="Consolas" pitchFamily="33"/>
                <a:cs typeface="Consolas" pitchFamily="33"/>
              </a:rPr>
              <a:t>    </a:t>
            </a:r>
            <a:r>
              <a:rPr lang="en-US" b="1">
                <a:solidFill>
                  <a:srgbClr val="7E0021"/>
                </a:solidFill>
                <a:latin typeface="IBM Plex Sans" panose="020B0503050203000203" pitchFamily="34" charset="0"/>
                <a:ea typeface="Consolas" pitchFamily="33"/>
                <a:cs typeface="Consolas" pitchFamily="33"/>
              </a:rPr>
              <a:t>return new </a:t>
            </a:r>
            <a:r>
              <a:rPr lang="en-US" b="1">
                <a:solidFill>
                  <a:srgbClr val="808080"/>
                </a:solidFill>
                <a:latin typeface="IBM Plex Sans" panose="020B0503050203000203" pitchFamily="34" charset="0"/>
                <a:ea typeface="Consolas" pitchFamily="33"/>
                <a:cs typeface="Consolas" pitchFamily="33"/>
              </a:rPr>
              <a:t>ObservableResult</a:t>
            </a:r>
            <a:r>
              <a:rPr lang="en-US" b="1">
                <a:solidFill>
                  <a:srgbClr val="94064B"/>
                </a:solidFill>
                <a:latin typeface="IBM Plex Sans" panose="020B0503050203000203" pitchFamily="34" charset="0"/>
                <a:ea typeface="Consolas" pitchFamily="33"/>
                <a:cs typeface="Consolas" pitchFamily="33"/>
              </a:rPr>
              <a:t>&lt;</a:t>
            </a:r>
            <a:r>
              <a:rPr lang="en-US" b="1">
                <a:solidFill>
                  <a:srgbClr val="262626"/>
                </a:solidFill>
                <a:latin typeface="IBM Plex Sans" panose="020B0503050203000203" pitchFamily="34" charset="0"/>
                <a:ea typeface="Consolas" pitchFamily="33"/>
                <a:cs typeface="Consolas" pitchFamily="33"/>
              </a:rPr>
              <a:t>Store</a:t>
            </a:r>
            <a:r>
              <a:rPr lang="en-US" b="1">
                <a:solidFill>
                  <a:srgbClr val="94064B"/>
                </a:solidFill>
                <a:latin typeface="IBM Plex Sans" panose="020B0503050203000203" pitchFamily="34" charset="0"/>
                <a:ea typeface="Consolas" pitchFamily="33"/>
                <a:cs typeface="Consolas" pitchFamily="33"/>
              </a:rPr>
              <a:t>&gt;</a:t>
            </a:r>
            <a:r>
              <a:rPr lang="en-US" b="1">
                <a:solidFill>
                  <a:srgbClr val="262626"/>
                </a:solidFill>
                <a:latin typeface="IBM Plex Sans" panose="020B0503050203000203" pitchFamily="34" charset="0"/>
                <a:ea typeface="Consolas" pitchFamily="33"/>
                <a:cs typeface="Consolas" pitchFamily="33"/>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262626"/>
                </a:solidFill>
                <a:latin typeface="IBM Plex Sans" panose="020B0503050203000203" pitchFamily="34" charset="0"/>
                <a:ea typeface="Consolas" pitchFamily="33"/>
                <a:cs typeface="Consolas" pitchFamily="33"/>
              </a:rPr>
              <a:t>        </a:t>
            </a:r>
            <a:r>
              <a:rPr lang="en-US" b="1">
                <a:solidFill>
                  <a:srgbClr val="646464"/>
                </a:solidFill>
                <a:latin typeface="IBM Plex Sans" panose="020B0503050203000203" pitchFamily="34" charset="0"/>
                <a:ea typeface="Monaco" pitchFamily="49"/>
                <a:cs typeface="Monaco" pitchFamily="49"/>
              </a:rPr>
              <a:t>@Override</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262626"/>
                </a:solidFill>
                <a:latin typeface="IBM Plex Sans" panose="020B0503050203000203" pitchFamily="34" charset="0"/>
                <a:ea typeface="Consolas" pitchFamily="33"/>
                <a:cs typeface="Consolas" pitchFamily="33"/>
              </a:rPr>
              <a:t>        </a:t>
            </a:r>
            <a:r>
              <a:rPr lang="en-US" b="1">
                <a:solidFill>
                  <a:srgbClr val="7F0055"/>
                </a:solidFill>
                <a:latin typeface="IBM Plex Sans" panose="020B0503050203000203" pitchFamily="34" charset="0"/>
                <a:ea typeface="Monaco" pitchFamily="49"/>
                <a:cs typeface="Monaco" pitchFamily="49"/>
              </a:rPr>
              <a:t>public</a:t>
            </a:r>
            <a:r>
              <a:rPr lang="en-US" b="1">
                <a:solidFill>
                  <a:srgbClr val="262626"/>
                </a:solidFill>
                <a:latin typeface="IBM Plex Sans" panose="020B0503050203000203" pitchFamily="34" charset="0"/>
                <a:ea typeface="Consolas" pitchFamily="33"/>
                <a:cs typeface="Consolas" pitchFamily="33"/>
              </a:rPr>
              <a:t> Store </a:t>
            </a:r>
            <a:r>
              <a:rPr lang="en-US" b="1">
                <a:solidFill>
                  <a:srgbClr val="654792"/>
                </a:solidFill>
                <a:latin typeface="IBM Plex Sans" panose="020B0503050203000203" pitchFamily="34" charset="0"/>
                <a:ea typeface="Consolas" pitchFamily="33"/>
                <a:cs typeface="Consolas" pitchFamily="33"/>
              </a:rPr>
              <a:t>invoke</a:t>
            </a:r>
            <a:r>
              <a:rPr lang="en-US" b="1">
                <a:solidFill>
                  <a:srgbClr val="262626"/>
                </a:solidFill>
                <a:latin typeface="IBM Plex Sans" panose="020B0503050203000203" pitchFamily="34" charset="0"/>
                <a:ea typeface="Consolas" pitchFamily="33"/>
                <a:cs typeface="Consolas" pitchFamily="33"/>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262626"/>
                </a:solidFill>
                <a:latin typeface="IBM Plex Sans" panose="020B0503050203000203" pitchFamily="34" charset="0"/>
                <a:ea typeface="Consolas" pitchFamily="33"/>
                <a:cs typeface="Consolas" pitchFamily="33"/>
              </a:rPr>
              <a:t>            </a:t>
            </a:r>
            <a:r>
              <a:rPr lang="en-US" b="1">
                <a:solidFill>
                  <a:srgbClr val="3F7F5F"/>
                </a:solidFill>
                <a:latin typeface="IBM Plex Sans" panose="020B0503050203000203" pitchFamily="34" charset="0"/>
                <a:ea typeface="Monaco" pitchFamily="49"/>
                <a:cs typeface="Monaco" pitchFamily="49"/>
              </a:rPr>
              <a:t>//do stuff that might fail</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666666"/>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666666"/>
                </a:solidFill>
                <a:latin typeface="IBM Plex Sans" panose="020B0503050203000203" pitchFamily="34" charset="0"/>
                <a:ea typeface="Monaco" pitchFamily="49"/>
                <a:cs typeface="Monaco" pitchFamily="49"/>
              </a:rPr>
              <a:t>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b="1">
                <a:solidFill>
                  <a:srgbClr val="666666"/>
                </a:solidFill>
                <a:latin typeface="IBM Plex Sans" panose="020B0503050203000203" pitchFamily="34" charset="0"/>
                <a:ea typeface="AR PL ShanHeiSun Uni" pitchFamily="2"/>
                <a:cs typeface="Courier New" pitchFamily="49"/>
              </a:rPr>
              <a:t>}</a:t>
            </a:r>
          </a:p>
        </p:txBody>
      </p:sp>
    </p:spTree>
    <p:extLst>
      <p:ext uri="{BB962C8B-B14F-4D97-AF65-F5344CB8AC3E}">
        <p14:creationId xmlns:p14="http://schemas.microsoft.com/office/powerpoint/2010/main" val="685127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err="1"/>
              <a:t>Hystrix</a:t>
            </a:r>
            <a:r>
              <a:rPr lang="en-US" dirty="0"/>
              <a:t> Properties</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591800" cy="3570208"/>
          </a:xfrm>
          <a:prstGeom prst="rect">
            <a:avLst/>
          </a:prstGeom>
        </p:spPr>
        <p:txBody>
          <a:bodyPr wrap="square">
            <a:spAutoFit/>
          </a:bodyPr>
          <a:lstStyle/>
          <a:p>
            <a:pPr marL="342900" indent="-342900">
              <a:buFont typeface="Arial" panose="020B0604020202020204" pitchFamily="34" charset="0"/>
              <a:buChar char="•"/>
            </a:pPr>
            <a:r>
              <a:rPr lang="en-US" sz="2000" i="1" dirty="0" err="1">
                <a:latin typeface="IBM Plex Sans" panose="020B0503050203000203" pitchFamily="34" charset="0"/>
              </a:rPr>
              <a:t>execution.isolation.thread.</a:t>
            </a:r>
            <a:r>
              <a:rPr lang="en-US" sz="2000" b="1" i="1" dirty="0" err="1">
                <a:latin typeface="IBM Plex Sans" panose="020B0503050203000203" pitchFamily="34" charset="0"/>
              </a:rPr>
              <a:t>timeout</a:t>
            </a:r>
            <a:r>
              <a:rPr lang="en-US" sz="2000" i="1" dirty="0" err="1">
                <a:latin typeface="IBM Plex Sans" panose="020B0503050203000203" pitchFamily="34" charset="0"/>
              </a:rPr>
              <a:t>InMilliseconds</a:t>
            </a:r>
            <a:endParaRPr lang="en-US" sz="2000" i="1" dirty="0">
              <a:latin typeface="IBM Plex Sans" panose="020B0503050203000203" pitchFamily="34" charset="0"/>
            </a:endParaRPr>
          </a:p>
          <a:p>
            <a:pPr marL="800100" lvl="1" indent="-342900">
              <a:buFont typeface="Courier New" panose="02070309020205020404" pitchFamily="49" charset="0"/>
              <a:buChar char="o"/>
            </a:pPr>
            <a:r>
              <a:rPr lang="en-US" dirty="0">
                <a:latin typeface="IBM Plex Sans" panose="020B0503050203000203" pitchFamily="34" charset="0"/>
              </a:rPr>
              <a:t>How long should we wait before considering this an error?</a:t>
            </a:r>
          </a:p>
          <a:p>
            <a:pPr marL="800100" lvl="1" indent="-342900">
              <a:buFont typeface="Courier New" panose="02070309020205020404" pitchFamily="49" charset="0"/>
              <a:buChar char="o"/>
            </a:pPr>
            <a:endParaRPr lang="en-US" dirty="0">
              <a:latin typeface="IBM Plex Sans" panose="020B0503050203000203" pitchFamily="34" charset="0"/>
            </a:endParaRPr>
          </a:p>
          <a:p>
            <a:pPr marL="342900" indent="-342900">
              <a:buFont typeface="Arial" panose="020B0604020202020204" pitchFamily="34" charset="0"/>
              <a:buChar char="•"/>
            </a:pPr>
            <a:r>
              <a:rPr lang="en-US" sz="2000" i="1" dirty="0" err="1">
                <a:latin typeface="IBM Plex Sans" panose="020B0503050203000203" pitchFamily="34" charset="0"/>
              </a:rPr>
              <a:t>circuitBreaker.requestVolumeThreshold</a:t>
            </a:r>
            <a:endParaRPr lang="en-US" sz="2000" i="1" dirty="0">
              <a:latin typeface="IBM Plex Sans" panose="020B0503050203000203" pitchFamily="34" charset="0"/>
            </a:endParaRPr>
          </a:p>
          <a:p>
            <a:pPr marL="800100" lvl="1" indent="-342900">
              <a:buFont typeface="Courier New" panose="02070309020205020404" pitchFamily="49" charset="0"/>
              <a:buChar char="o"/>
            </a:pPr>
            <a:r>
              <a:rPr lang="en-US" dirty="0">
                <a:latin typeface="IBM Plex Sans" panose="020B0503050203000203" pitchFamily="34" charset="0"/>
              </a:rPr>
              <a:t>Number of requests in rolling time window (10 seconds) that activate the circuit breaker (NOT the number of errors that will trip the breaker!)</a:t>
            </a:r>
          </a:p>
          <a:p>
            <a:pPr marL="800100" lvl="1" indent="-342900">
              <a:buFont typeface="Courier New" panose="02070309020205020404" pitchFamily="49" charset="0"/>
              <a:buChar char="o"/>
            </a:pPr>
            <a:endParaRPr lang="en-US" dirty="0">
              <a:latin typeface="IBM Plex Sans" panose="020B0503050203000203" pitchFamily="34" charset="0"/>
            </a:endParaRPr>
          </a:p>
          <a:p>
            <a:pPr marL="342900" indent="-342900">
              <a:buFont typeface="Arial" panose="020B0604020202020204" pitchFamily="34" charset="0"/>
              <a:buChar char="•"/>
            </a:pPr>
            <a:r>
              <a:rPr lang="en-US" sz="2000" i="1" dirty="0" err="1">
                <a:latin typeface="IBM Plex Sans" panose="020B0503050203000203" pitchFamily="34" charset="0"/>
              </a:rPr>
              <a:t>circuitBreaker.errorThresholdPercentage</a:t>
            </a:r>
            <a:endParaRPr lang="en-US" sz="2000" i="1" dirty="0">
              <a:latin typeface="IBM Plex Sans" panose="020B0503050203000203" pitchFamily="34" charset="0"/>
            </a:endParaRPr>
          </a:p>
          <a:p>
            <a:pPr marL="800100" lvl="1" indent="-342900">
              <a:buFont typeface="Courier New" panose="02070309020205020404" pitchFamily="49" charset="0"/>
              <a:buChar char="o"/>
            </a:pPr>
            <a:r>
              <a:rPr lang="en-US" dirty="0">
                <a:latin typeface="IBM Plex Sans" panose="020B0503050203000203" pitchFamily="34" charset="0"/>
              </a:rPr>
              <a:t>Percentage of failed requests that will trip the breaker (default = 50%)</a:t>
            </a:r>
          </a:p>
          <a:p>
            <a:pPr marL="800100" lvl="1" indent="-342900">
              <a:buFont typeface="Courier New" panose="02070309020205020404" pitchFamily="49" charset="0"/>
              <a:buChar char="o"/>
            </a:pPr>
            <a:endParaRPr lang="en-US" dirty="0">
              <a:latin typeface="IBM Plex Sans" panose="020B0503050203000203" pitchFamily="34" charset="0"/>
            </a:endParaRPr>
          </a:p>
          <a:p>
            <a:pPr marL="342900" indent="-342900">
              <a:buFont typeface="Arial" panose="020B0604020202020204" pitchFamily="34" charset="0"/>
              <a:buChar char="•"/>
            </a:pPr>
            <a:r>
              <a:rPr lang="en-US" sz="2000" i="1" dirty="0" err="1">
                <a:latin typeface="IBM Plex Sans" panose="020B0503050203000203" pitchFamily="34" charset="0"/>
              </a:rPr>
              <a:t>metrics.rollingStats.timeInMilliseconds</a:t>
            </a:r>
            <a:endParaRPr lang="en-US" sz="2000" i="1" dirty="0">
              <a:latin typeface="IBM Plex Sans" panose="020B0503050203000203" pitchFamily="34" charset="0"/>
            </a:endParaRPr>
          </a:p>
          <a:p>
            <a:pPr marL="800100" lvl="1" indent="-342900">
              <a:buFont typeface="Courier New" panose="02070309020205020404" pitchFamily="49" charset="0"/>
              <a:buChar char="o"/>
            </a:pPr>
            <a:r>
              <a:rPr lang="en-US" dirty="0">
                <a:latin typeface="IBM Plex Sans" panose="020B0503050203000203" pitchFamily="34" charset="0"/>
              </a:rPr>
              <a:t>Size of the rolling time window (default = 10 seconds)</a:t>
            </a:r>
          </a:p>
        </p:txBody>
      </p:sp>
    </p:spTree>
    <p:extLst>
      <p:ext uri="{BB962C8B-B14F-4D97-AF65-F5344CB8AC3E}">
        <p14:creationId xmlns:p14="http://schemas.microsoft.com/office/powerpoint/2010/main" val="2014016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How to Reset the Circuit Breaker?</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591800" cy="1631216"/>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When the failing service is healthy, we want to 'close' the circuit breaker again</a:t>
            </a:r>
          </a:p>
          <a:p>
            <a:pPr marL="342900" indent="-342900">
              <a:buFont typeface="Arial" panose="020B0604020202020204" pitchFamily="34" charset="0"/>
              <a:buChar char="•"/>
            </a:pPr>
            <a:r>
              <a:rPr lang="en-US" sz="2000" i="1" dirty="0" err="1">
                <a:latin typeface="IBM Plex Sans" panose="020B0503050203000203" pitchFamily="34" charset="0"/>
              </a:rPr>
              <a:t>circuitBreaker.sleepWindowInMilliseconds</a:t>
            </a:r>
            <a:endParaRPr lang="en-US" sz="2000" i="1"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How long to wait before closing the breaker (default = 5 seconds)</a:t>
            </a:r>
          </a:p>
          <a:p>
            <a:pPr marL="342900" indent="-342900">
              <a:buFont typeface="Arial" panose="020B0604020202020204" pitchFamily="34" charset="0"/>
              <a:buChar char="•"/>
            </a:pPr>
            <a:r>
              <a:rPr lang="en-US" sz="2000" i="1" dirty="0" err="1">
                <a:latin typeface="IBM Plex Sans" panose="020B0503050203000203" pitchFamily="34" charset="0"/>
              </a:rPr>
              <a:t>circuitBreaker.forceClosed</a:t>
            </a:r>
            <a:endParaRPr lang="en-US" sz="2000" i="1"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Manually force the circuit breaker closed</a:t>
            </a:r>
          </a:p>
        </p:txBody>
      </p:sp>
    </p:spTree>
    <p:extLst>
      <p:ext uri="{BB962C8B-B14F-4D97-AF65-F5344CB8AC3E}">
        <p14:creationId xmlns:p14="http://schemas.microsoft.com/office/powerpoint/2010/main" val="1656274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Monitoring with the </a:t>
            </a:r>
            <a:r>
              <a:rPr lang="en-US" sz="4600" dirty="0" err="1"/>
              <a:t>Hystrix</a:t>
            </a:r>
            <a:r>
              <a:rPr lang="en-US" sz="4600" dirty="0"/>
              <a:t> Dashboard and Turbine</a:t>
            </a:r>
          </a:p>
        </p:txBody>
      </p:sp>
    </p:spTree>
    <p:extLst>
      <p:ext uri="{BB962C8B-B14F-4D97-AF65-F5344CB8AC3E}">
        <p14:creationId xmlns:p14="http://schemas.microsoft.com/office/powerpoint/2010/main" val="2216227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err="1"/>
              <a:t>Hystrix</a:t>
            </a:r>
            <a:r>
              <a:rPr lang="en-US" dirty="0"/>
              <a:t> Dashboard</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591800" cy="400110"/>
          </a:xfrm>
          <a:prstGeom prst="rect">
            <a:avLst/>
          </a:prstGeom>
        </p:spPr>
        <p:txBody>
          <a:bodyPr wrap="square">
            <a:spAutoFit/>
          </a:bodyPr>
          <a:lstStyle/>
          <a:p>
            <a:r>
              <a:rPr lang="en-US" sz="2000" dirty="0" err="1">
                <a:latin typeface="IBM Plex Sans" panose="020B0503050203000203" pitchFamily="34" charset="0"/>
              </a:rPr>
              <a:t>Hystrix</a:t>
            </a:r>
            <a:r>
              <a:rPr lang="en-US" sz="2000" dirty="0">
                <a:latin typeface="IBM Plex Sans" panose="020B0503050203000203" pitchFamily="34" charset="0"/>
              </a:rPr>
              <a:t> provides a built-in dashboard to check the status of the circuit breakers.</a:t>
            </a:r>
          </a:p>
        </p:txBody>
      </p:sp>
      <p:pic>
        <p:nvPicPr>
          <p:cNvPr id="7" name="Picture 6">
            <a:extLst>
              <a:ext uri="{FF2B5EF4-FFF2-40B4-BE49-F238E27FC236}">
                <a16:creationId xmlns:a16="http://schemas.microsoft.com/office/drawing/2014/main" id="{4D747F07-492B-46A5-83FF-DA7E15974EBF}"/>
              </a:ext>
            </a:extLst>
          </p:cNvPr>
          <p:cNvPicPr>
            <a:picLocks noChangeAspect="1"/>
          </p:cNvPicPr>
          <p:nvPr/>
        </p:nvPicPr>
        <p:blipFill>
          <a:blip r:embed="rId3">
            <a:lum/>
            <a:alphaModFix/>
          </a:blip>
          <a:srcRect/>
          <a:stretch>
            <a:fillRect/>
          </a:stretch>
        </p:blipFill>
        <p:spPr>
          <a:xfrm>
            <a:off x="2325187" y="1952137"/>
            <a:ext cx="7387879" cy="4572341"/>
          </a:xfrm>
          <a:prstGeom prst="rect">
            <a:avLst/>
          </a:prstGeom>
          <a:noFill/>
          <a:ln w="0">
            <a:solidFill>
              <a:srgbClr val="808080"/>
            </a:solidFill>
            <a:prstDash val="solid"/>
          </a:ln>
          <a:effectLst>
            <a:outerShdw dist="103351" dir="2700000" algn="tl">
              <a:srgbClr val="DDDDDD"/>
            </a:outerShdw>
          </a:effectLst>
        </p:spPr>
      </p:pic>
    </p:spTree>
    <p:extLst>
      <p:ext uri="{BB962C8B-B14F-4D97-AF65-F5344CB8AC3E}">
        <p14:creationId xmlns:p14="http://schemas.microsoft.com/office/powerpoint/2010/main" val="2086358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err="1"/>
              <a:t>Hystrix</a:t>
            </a:r>
            <a:r>
              <a:rPr lang="en-US" dirty="0"/>
              <a:t> </a:t>
            </a:r>
            <a:r>
              <a:rPr lang="en-US" u="sng" dirty="0"/>
              <a:t>Dashboard</a:t>
            </a:r>
            <a:r>
              <a:rPr lang="en-US" dirty="0"/>
              <a:t> Setup</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591800" cy="3170099"/>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Add the additional Dependency, include actuator:</a:t>
            </a: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Enable </a:t>
            </a:r>
            <a:r>
              <a:rPr lang="en-US" sz="2000" dirty="0" err="1">
                <a:solidFill>
                  <a:srgbClr val="000000"/>
                </a:solidFill>
                <a:latin typeface="IBM Plex Sans" panose="020B0503050203000203" pitchFamily="34" charset="0"/>
              </a:rPr>
              <a:t>Hystrix</a:t>
            </a:r>
            <a:r>
              <a:rPr lang="en-US" sz="2000" dirty="0">
                <a:solidFill>
                  <a:srgbClr val="000000"/>
                </a:solidFill>
                <a:latin typeface="IBM Plex Sans" panose="020B0503050203000203" pitchFamily="34" charset="0"/>
              </a:rPr>
              <a:t> Dashboard within a configuration class:</a:t>
            </a:r>
          </a:p>
        </p:txBody>
      </p:sp>
      <p:sp>
        <p:nvSpPr>
          <p:cNvPr id="7" name="Rectangle 24">
            <a:extLst>
              <a:ext uri="{FF2B5EF4-FFF2-40B4-BE49-F238E27FC236}">
                <a16:creationId xmlns:a16="http://schemas.microsoft.com/office/drawing/2014/main" id="{8FFBD9C4-DBE1-4F19-A2BB-1FFB1B5D1793}"/>
              </a:ext>
            </a:extLst>
          </p:cNvPr>
          <p:cNvSpPr/>
          <p:nvPr/>
        </p:nvSpPr>
        <p:spPr>
          <a:xfrm>
            <a:off x="807667" y="1950719"/>
            <a:ext cx="7064882" cy="2208684"/>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a:solidFill>
                  <a:srgbClr val="3F7F7F"/>
                </a:solidFill>
                <a:latin typeface="IBM Plex Sans" panose="020B0503050203000203" pitchFamily="34" charset="0"/>
                <a:ea typeface="Monaco" pitchFamily="49"/>
                <a:cs typeface="Monaco" pitchFamily="49"/>
              </a:rPr>
              <a:t>dependency</a:t>
            </a:r>
            <a:r>
              <a:rPr lang="en-US" sz="1500"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8080"/>
                </a:solidFill>
                <a:latin typeface="IBM Plex Sans" panose="020B0503050203000203" pitchFamily="34" charset="0"/>
                <a:ea typeface="Monaco" pitchFamily="49"/>
                <a:cs typeface="Monaco" pitchFamily="49"/>
              </a:rPr>
              <a:t>		&lt;</a:t>
            </a:r>
            <a:r>
              <a:rPr lang="en-US" sz="1500" dirty="0" err="1">
                <a:solidFill>
                  <a:srgbClr val="3F7F7F"/>
                </a:solidFill>
                <a:latin typeface="IBM Plex Sans" panose="020B0503050203000203" pitchFamily="34" charset="0"/>
                <a:ea typeface="Monaco" pitchFamily="49"/>
                <a:cs typeface="Monaco" pitchFamily="49"/>
              </a:rPr>
              <a:t>groupId</a:t>
            </a:r>
            <a:r>
              <a:rPr lang="en-US" sz="1500" dirty="0">
                <a:solidFill>
                  <a:srgbClr val="008080"/>
                </a:solidFill>
                <a:latin typeface="IBM Plex Sans" panose="020B0503050203000203" pitchFamily="34" charset="0"/>
                <a:ea typeface="Monaco" pitchFamily="49"/>
                <a:cs typeface="Monaco" pitchFamily="49"/>
              </a:rPr>
              <a:t>&gt;</a:t>
            </a:r>
            <a:r>
              <a:rPr lang="en-US" sz="1500" dirty="0" err="1">
                <a:solidFill>
                  <a:srgbClr val="000000"/>
                </a:solidFill>
                <a:latin typeface="IBM Plex Sans" panose="020B0503050203000203" pitchFamily="34" charset="0"/>
                <a:ea typeface="Monaco" pitchFamily="49"/>
                <a:cs typeface="Monaco" pitchFamily="49"/>
              </a:rPr>
              <a:t>org.springframework.cloud</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groupId</a:t>
            </a:r>
            <a:r>
              <a:rPr lang="en-US" sz="1500"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artifactId</a:t>
            </a:r>
            <a:r>
              <a:rPr lang="en-US" sz="1500" dirty="0">
                <a:solidFill>
                  <a:srgbClr val="008080"/>
                </a:solidFill>
                <a:latin typeface="IBM Plex Sans" panose="020B0503050203000203" pitchFamily="34" charset="0"/>
                <a:ea typeface="Monaco" pitchFamily="49"/>
                <a:cs typeface="Monaco" pitchFamily="49"/>
              </a:rPr>
              <a:t>&gt;</a:t>
            </a:r>
            <a:r>
              <a:rPr lang="en-US" sz="1500" dirty="0">
                <a:solidFill>
                  <a:srgbClr val="000000"/>
                </a:solidFill>
                <a:latin typeface="IBM Plex Sans" panose="020B0503050203000203" pitchFamily="34" charset="0"/>
                <a:ea typeface="Monaco" pitchFamily="49"/>
                <a:cs typeface="Monaco" pitchFamily="49"/>
              </a:rPr>
              <a:t>spring-cloud-starter-</a:t>
            </a:r>
            <a:r>
              <a:rPr lang="en-US" sz="1500" dirty="0" err="1">
                <a:solidFill>
                  <a:srgbClr val="000000"/>
                </a:solidFill>
                <a:latin typeface="IBM Plex Sans" panose="020B0503050203000203" pitchFamily="34" charset="0"/>
                <a:ea typeface="Monaco" pitchFamily="49"/>
                <a:cs typeface="Monaco" pitchFamily="49"/>
              </a:rPr>
              <a:t>hystrix</a:t>
            </a:r>
            <a:r>
              <a:rPr lang="en-US" sz="1500" dirty="0">
                <a:solidFill>
                  <a:srgbClr val="000000"/>
                </a:solidFill>
                <a:latin typeface="IBM Plex Sans" panose="020B0503050203000203" pitchFamily="34" charset="0"/>
                <a:ea typeface="Monaco" pitchFamily="49"/>
                <a:cs typeface="Monaco" pitchFamily="49"/>
              </a:rPr>
              <a:t>-</a:t>
            </a:r>
            <a:r>
              <a:rPr lang="en-US" sz="1500" b="1" dirty="0">
                <a:solidFill>
                  <a:srgbClr val="000000"/>
                </a:solidFill>
                <a:latin typeface="IBM Plex Sans" panose="020B0503050203000203" pitchFamily="34" charset="0"/>
                <a:ea typeface="Monaco" pitchFamily="49"/>
                <a:cs typeface="Monaco" pitchFamily="49"/>
              </a:rPr>
              <a:t>dashboard</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artifactId</a:t>
            </a:r>
            <a:r>
              <a:rPr lang="en-US" sz="1500"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a:solidFill>
                  <a:srgbClr val="3F7F7F"/>
                </a:solidFill>
                <a:latin typeface="IBM Plex Sans" panose="020B0503050203000203" pitchFamily="34" charset="0"/>
                <a:ea typeface="Monaco" pitchFamily="49"/>
                <a:cs typeface="Monaco" pitchFamily="49"/>
              </a:rPr>
              <a:t>dependency</a:t>
            </a:r>
            <a:r>
              <a:rPr lang="en-US" sz="1500"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a:solidFill>
                  <a:srgbClr val="3F7F7F"/>
                </a:solidFill>
                <a:latin typeface="IBM Plex Sans" panose="020B0503050203000203" pitchFamily="34" charset="0"/>
                <a:ea typeface="Monaco" pitchFamily="49"/>
                <a:cs typeface="Monaco" pitchFamily="49"/>
              </a:rPr>
              <a:t>dependency</a:t>
            </a:r>
            <a:r>
              <a:rPr lang="en-US" sz="1500"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groupId</a:t>
            </a:r>
            <a:r>
              <a:rPr lang="en-US" sz="1500" dirty="0">
                <a:solidFill>
                  <a:srgbClr val="008080"/>
                </a:solidFill>
                <a:latin typeface="IBM Plex Sans" panose="020B0503050203000203" pitchFamily="34" charset="0"/>
                <a:ea typeface="Monaco" pitchFamily="49"/>
                <a:cs typeface="Monaco" pitchFamily="49"/>
              </a:rPr>
              <a:t>&gt;</a:t>
            </a:r>
            <a:r>
              <a:rPr lang="en-US" sz="1500" dirty="0" err="1">
                <a:solidFill>
                  <a:srgbClr val="000000"/>
                </a:solidFill>
                <a:latin typeface="IBM Plex Sans" panose="020B0503050203000203" pitchFamily="34" charset="0"/>
                <a:ea typeface="Monaco" pitchFamily="49"/>
                <a:cs typeface="Monaco" pitchFamily="49"/>
              </a:rPr>
              <a:t>org.springframework.boot</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groupId</a:t>
            </a:r>
            <a:r>
              <a:rPr lang="en-US" sz="1500"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artifactId</a:t>
            </a:r>
            <a:r>
              <a:rPr lang="en-US" sz="1500" dirty="0">
                <a:solidFill>
                  <a:srgbClr val="008080"/>
                </a:solidFill>
                <a:latin typeface="IBM Plex Sans" panose="020B0503050203000203" pitchFamily="34" charset="0"/>
                <a:ea typeface="Monaco" pitchFamily="49"/>
                <a:cs typeface="Monaco" pitchFamily="49"/>
              </a:rPr>
              <a:t>&gt;</a:t>
            </a:r>
            <a:r>
              <a:rPr lang="en-US" sz="1500" dirty="0">
                <a:solidFill>
                  <a:srgbClr val="000000"/>
                </a:solidFill>
                <a:latin typeface="IBM Plex Sans" panose="020B0503050203000203" pitchFamily="34" charset="0"/>
                <a:ea typeface="Monaco" pitchFamily="49"/>
                <a:cs typeface="Monaco" pitchFamily="49"/>
              </a:rPr>
              <a:t>spring-boot-starter-actuator</a:t>
            </a:r>
            <a:r>
              <a:rPr lang="en-US" sz="1500" dirty="0">
                <a:solidFill>
                  <a:srgbClr val="008080"/>
                </a:solidFill>
                <a:latin typeface="IBM Plex Sans" panose="020B0503050203000203" pitchFamily="34" charset="0"/>
                <a:ea typeface="Monaco" pitchFamily="49"/>
                <a:cs typeface="Monaco" pitchFamily="49"/>
              </a:rPr>
              <a:t>&lt;/</a:t>
            </a:r>
            <a:r>
              <a:rPr lang="en-US" sz="1500" dirty="0" err="1">
                <a:solidFill>
                  <a:srgbClr val="3F7F7F"/>
                </a:solidFill>
                <a:latin typeface="IBM Plex Sans" panose="020B0503050203000203" pitchFamily="34" charset="0"/>
                <a:ea typeface="Monaco" pitchFamily="49"/>
                <a:cs typeface="Monaco" pitchFamily="49"/>
              </a:rPr>
              <a:t>artifactId</a:t>
            </a:r>
            <a:r>
              <a:rPr lang="en-US" sz="1500" dirty="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dirty="0">
                <a:solidFill>
                  <a:srgbClr val="000000"/>
                </a:solidFill>
                <a:latin typeface="IBM Plex Sans" panose="020B0503050203000203" pitchFamily="34" charset="0"/>
                <a:ea typeface="Monaco" pitchFamily="49"/>
                <a:cs typeface="Monaco" pitchFamily="49"/>
              </a:rPr>
              <a:t>	</a:t>
            </a:r>
            <a:r>
              <a:rPr lang="en-US" sz="1500" dirty="0">
                <a:solidFill>
                  <a:srgbClr val="008080"/>
                </a:solidFill>
                <a:latin typeface="IBM Plex Sans" panose="020B0503050203000203" pitchFamily="34" charset="0"/>
                <a:ea typeface="Monaco" pitchFamily="49"/>
                <a:cs typeface="Monaco" pitchFamily="49"/>
              </a:rPr>
              <a:t>&lt;/</a:t>
            </a:r>
            <a:r>
              <a:rPr lang="en-US" sz="1500" dirty="0">
                <a:solidFill>
                  <a:srgbClr val="3F7F7F"/>
                </a:solidFill>
                <a:latin typeface="IBM Plex Sans" panose="020B0503050203000203" pitchFamily="34" charset="0"/>
                <a:ea typeface="Monaco" pitchFamily="49"/>
                <a:cs typeface="Monaco" pitchFamily="49"/>
              </a:rPr>
              <a:t>dependency</a:t>
            </a:r>
            <a:r>
              <a:rPr lang="en-US" sz="1500" dirty="0">
                <a:solidFill>
                  <a:srgbClr val="008080"/>
                </a:solidFill>
                <a:latin typeface="IBM Plex Sans" panose="020B0503050203000203" pitchFamily="34" charset="0"/>
                <a:ea typeface="Monaco" pitchFamily="49"/>
                <a:cs typeface="Monaco" pitchFamily="49"/>
              </a:rPr>
              <a:t>&gt;</a:t>
            </a:r>
          </a:p>
        </p:txBody>
      </p:sp>
      <p:sp>
        <p:nvSpPr>
          <p:cNvPr id="9" name="Rectangle 24">
            <a:extLst>
              <a:ext uri="{FF2B5EF4-FFF2-40B4-BE49-F238E27FC236}">
                <a16:creationId xmlns:a16="http://schemas.microsoft.com/office/drawing/2014/main" id="{AAC54BA9-7F1C-4EEC-B7D0-DE68B0FEE6B0}"/>
              </a:ext>
            </a:extLst>
          </p:cNvPr>
          <p:cNvSpPr/>
          <p:nvPr/>
        </p:nvSpPr>
        <p:spPr>
          <a:xfrm>
            <a:off x="807667" y="4789524"/>
            <a:ext cx="7064882" cy="165790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a:solidFill>
                  <a:srgbClr val="666666"/>
                </a:solidFill>
                <a:latin typeface="IBM Plex Sans" panose="020B0503050203000203" pitchFamily="34" charset="0"/>
                <a:ea typeface="AR PL ShanHeiSun Uni" pitchFamily="2"/>
                <a:cs typeface="Courier New" pitchFamily="49"/>
              </a:rPr>
              <a:t>@SpringBootApplication</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a:solidFill>
                  <a:srgbClr val="666666"/>
                </a:solidFill>
                <a:latin typeface="IBM Plex Sans" panose="020B0503050203000203" pitchFamily="34" charset="0"/>
                <a:ea typeface="AR PL ShanHeiSun Uni" pitchFamily="2"/>
                <a:cs typeface="Courier New" pitchFamily="49"/>
              </a:rPr>
              <a:t>@EnableHystrix</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b="1">
                <a:solidFill>
                  <a:srgbClr val="666666"/>
                </a:solidFill>
                <a:latin typeface="IBM Plex Sans" panose="020B0503050203000203" pitchFamily="34" charset="0"/>
                <a:ea typeface="AR PL ShanHeiSun Uni" pitchFamily="2"/>
                <a:cs typeface="Courier New" pitchFamily="49"/>
              </a:rPr>
              <a:t>@EnableHystrixDashboard</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a:solidFill>
                  <a:srgbClr val="7F0055"/>
                </a:solidFill>
                <a:latin typeface="IBM Plex Sans" panose="020B0503050203000203" pitchFamily="34" charset="0"/>
                <a:ea typeface="Monaco" pitchFamily="49"/>
                <a:cs typeface="Monaco" pitchFamily="49"/>
              </a:rPr>
              <a:t>public</a:t>
            </a:r>
            <a:r>
              <a:rPr lang="en-US" sz="1500">
                <a:solidFill>
                  <a:srgbClr val="000000"/>
                </a:solidFill>
                <a:latin typeface="IBM Plex Sans" panose="020B0503050203000203" pitchFamily="34" charset="0"/>
                <a:ea typeface="Monaco" pitchFamily="49"/>
                <a:cs typeface="Monaco" pitchFamily="49"/>
              </a:rPr>
              <a:t> </a:t>
            </a:r>
            <a:r>
              <a:rPr lang="en-US" sz="1500">
                <a:solidFill>
                  <a:srgbClr val="7F0055"/>
                </a:solidFill>
                <a:latin typeface="IBM Plex Sans" panose="020B0503050203000203" pitchFamily="34" charset="0"/>
                <a:ea typeface="Monaco" pitchFamily="49"/>
                <a:cs typeface="Monaco" pitchFamily="49"/>
              </a:rPr>
              <a:t>class</a:t>
            </a:r>
            <a:r>
              <a:rPr lang="en-US" sz="1500">
                <a:solidFill>
                  <a:srgbClr val="000000"/>
                </a:solidFill>
                <a:latin typeface="IBM Plex Sans" panose="020B0503050203000203" pitchFamily="34" charset="0"/>
                <a:ea typeface="Monaco" pitchFamily="49"/>
                <a:cs typeface="Monaco" pitchFamily="49"/>
              </a:rPr>
              <a:t> Application {</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500">
                <a:solidFill>
                  <a:srgbClr val="666666"/>
                </a:solidFill>
                <a:latin typeface="IBM Plex Sans" panose="020B0503050203000203" pitchFamily="34" charset="0"/>
                <a:ea typeface="AR PL ShanHeiSun Uni" pitchFamily="2"/>
                <a:cs typeface="Courier New" pitchFamily="49"/>
              </a:rPr>
              <a:t>}</a:t>
            </a:r>
          </a:p>
        </p:txBody>
      </p:sp>
    </p:spTree>
    <p:extLst>
      <p:ext uri="{BB962C8B-B14F-4D97-AF65-F5344CB8AC3E}">
        <p14:creationId xmlns:p14="http://schemas.microsoft.com/office/powerpoint/2010/main" val="1680696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B3EF0D-AC00-4EDB-83E6-D9552EE6EC4A}"/>
              </a:ext>
            </a:extLst>
          </p:cNvPr>
          <p:cNvPicPr>
            <a:picLocks noChangeAspect="1"/>
          </p:cNvPicPr>
          <p:nvPr/>
        </p:nvPicPr>
        <p:blipFill>
          <a:blip r:embed="rId3">
            <a:lum/>
            <a:alphaModFix/>
          </a:blip>
          <a:srcRect/>
          <a:stretch>
            <a:fillRect/>
          </a:stretch>
        </p:blipFill>
        <p:spPr>
          <a:xfrm>
            <a:off x="3200400" y="1241263"/>
            <a:ext cx="7406640" cy="5148036"/>
          </a:xfrm>
          <a:prstGeom prst="rect">
            <a:avLst/>
          </a:prstGeom>
          <a:noFill/>
          <a:ln w="0">
            <a:solidFill>
              <a:srgbClr val="808080"/>
            </a:solidFill>
            <a:prstDash val="solid"/>
          </a:ln>
          <a:effectLst>
            <a:outerShdw dist="103351" dir="2700000" algn="tl">
              <a:srgbClr val="DDDDDD"/>
            </a:outerShdw>
          </a:effectLst>
        </p:spPr>
      </p:pic>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Accessing </a:t>
            </a:r>
            <a:r>
              <a:rPr lang="en-US" dirty="0" err="1"/>
              <a:t>Hystrix</a:t>
            </a:r>
            <a:r>
              <a:rPr lang="en-US" dirty="0"/>
              <a:t> Dashboard</a:t>
            </a:r>
            <a:endParaRPr lang="en-IN" dirty="0"/>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10" name="Content Placeholder 9">
            <a:extLst>
              <a:ext uri="{FF2B5EF4-FFF2-40B4-BE49-F238E27FC236}">
                <a16:creationId xmlns:a16="http://schemas.microsoft.com/office/drawing/2014/main" id="{DD9A25F1-8424-406F-BF82-E1EDE72FE52E}"/>
              </a:ext>
            </a:extLst>
          </p:cNvPr>
          <p:cNvSpPr>
            <a:spLocks noGrp="1"/>
          </p:cNvSpPr>
          <p:nvPr>
            <p:ph idx="12"/>
          </p:nvPr>
        </p:nvSpPr>
        <p:spPr>
          <a:xfrm>
            <a:off x="3200400" y="82073"/>
            <a:ext cx="8611326" cy="1133204"/>
          </a:xfrm>
        </p:spPr>
        <p:txBody>
          <a:bodyPr/>
          <a:lstStyle/>
          <a:p>
            <a:r>
              <a:rPr lang="en-US" sz="2400" dirty="0"/>
              <a:t>Use URL</a:t>
            </a:r>
            <a:br>
              <a:rPr lang="en-US" sz="2400" dirty="0"/>
            </a:br>
            <a:r>
              <a:rPr lang="en-US" sz="2400" i="1" dirty="0"/>
              <a:t>http://&lt;host&gt;:&lt;port&gt;/hystrix</a:t>
            </a:r>
          </a:p>
        </p:txBody>
      </p:sp>
      <p:sp>
        <p:nvSpPr>
          <p:cNvPr id="14" name="Freeform: Shape 13">
            <a:extLst>
              <a:ext uri="{FF2B5EF4-FFF2-40B4-BE49-F238E27FC236}">
                <a16:creationId xmlns:a16="http://schemas.microsoft.com/office/drawing/2014/main" id="{3B26CBBF-2674-4930-B6BB-FF6F21959551}"/>
              </a:ext>
            </a:extLst>
          </p:cNvPr>
          <p:cNvSpPr/>
          <p:nvPr/>
        </p:nvSpPr>
        <p:spPr>
          <a:xfrm>
            <a:off x="8803640" y="2062386"/>
            <a:ext cx="3336139" cy="536411"/>
          </a:xfrm>
          <a:custGeom>
            <a:avLst>
              <a:gd name="f0" fmla="val -7786"/>
              <a:gd name="f1" fmla="val 0"/>
              <a:gd name="f2" fmla="val 110577"/>
              <a:gd name="f3" fmla="val -360"/>
              <a:gd name="f4" fmla="val 10570"/>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chemeClr val="accent1">
              <a:lumMod val="20000"/>
              <a:lumOff val="80000"/>
            </a:schemeClr>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500" dirty="0">
                <a:solidFill>
                  <a:prstClr val="black"/>
                </a:solidFill>
                <a:latin typeface="IBM Plex Sans" panose="020B0503050203000203" pitchFamily="34" charset="0"/>
                <a:ea typeface="Microsoft YaHei" pitchFamily="2"/>
                <a:cs typeface="Mangal" pitchFamily="2"/>
              </a:rPr>
              <a:t>Enter URL:</a:t>
            </a:r>
            <a:br>
              <a:rPr lang="en-US" sz="1500" dirty="0">
                <a:solidFill>
                  <a:prstClr val="black"/>
                </a:solidFill>
                <a:latin typeface="IBM Plex Sans" panose="020B0503050203000203" pitchFamily="34" charset="0"/>
                <a:ea typeface="Microsoft YaHei" pitchFamily="2"/>
                <a:cs typeface="Mangal" pitchFamily="2"/>
              </a:rPr>
            </a:br>
            <a:r>
              <a:rPr lang="en-US" sz="1500" dirty="0">
                <a:solidFill>
                  <a:prstClr val="black"/>
                </a:solidFill>
                <a:latin typeface="IBM Plex Sans" panose="020B0503050203000203" pitchFamily="34" charset="0"/>
                <a:ea typeface="Microsoft YaHei" pitchFamily="2"/>
                <a:cs typeface="Mangal" pitchFamily="2"/>
              </a:rPr>
              <a:t> http://&lt;host&gt;:&lt;port&gt;/hystrix.</a:t>
            </a:r>
            <a:r>
              <a:rPr lang="en-US" sz="1500" b="1" dirty="0">
                <a:solidFill>
                  <a:prstClr val="black"/>
                </a:solidFill>
                <a:latin typeface="IBM Plex Sans" panose="020B0503050203000203" pitchFamily="34" charset="0"/>
                <a:ea typeface="Microsoft YaHei" pitchFamily="2"/>
                <a:cs typeface="Mangal" pitchFamily="2"/>
              </a:rPr>
              <a:t>stream</a:t>
            </a:r>
          </a:p>
        </p:txBody>
      </p:sp>
      <p:sp>
        <p:nvSpPr>
          <p:cNvPr id="15" name="Freeform: Shape 14">
            <a:extLst>
              <a:ext uri="{FF2B5EF4-FFF2-40B4-BE49-F238E27FC236}">
                <a16:creationId xmlns:a16="http://schemas.microsoft.com/office/drawing/2014/main" id="{A5CF245D-203C-4013-B954-2EDF4DAE022A}"/>
              </a:ext>
            </a:extLst>
          </p:cNvPr>
          <p:cNvSpPr/>
          <p:nvPr/>
        </p:nvSpPr>
        <p:spPr>
          <a:xfrm>
            <a:off x="9576567" y="3238500"/>
            <a:ext cx="2434919" cy="868320"/>
          </a:xfrm>
          <a:custGeom>
            <a:avLst>
              <a:gd name="f0" fmla="val -9231"/>
              <a:gd name="f1" fmla="val 0"/>
              <a:gd name="f2" fmla="val 65295"/>
              <a:gd name="f3" fmla="val -162"/>
              <a:gd name="f4" fmla="val 15276"/>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chemeClr val="accent1">
              <a:lumMod val="20000"/>
              <a:lumOff val="80000"/>
            </a:schemeClr>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500" dirty="0">
                <a:solidFill>
                  <a:prstClr val="black"/>
                </a:solidFill>
                <a:latin typeface="IBM Plex Sans" panose="020B0503050203000203" pitchFamily="34" charset="0"/>
                <a:ea typeface="Microsoft YaHei" pitchFamily="2"/>
                <a:cs typeface="Mangal" pitchFamily="2"/>
              </a:rPr>
              <a:t>Enter whatever title </a:t>
            </a:r>
          </a:p>
          <a:p>
            <a:pPr algn="ctr" defTabSz="822960" hangingPunct="0"/>
            <a:r>
              <a:rPr lang="en-US" sz="1500" dirty="0">
                <a:solidFill>
                  <a:prstClr val="black"/>
                </a:solidFill>
                <a:latin typeface="IBM Plex Sans" panose="020B0503050203000203" pitchFamily="34" charset="0"/>
                <a:ea typeface="Microsoft YaHei" pitchFamily="2"/>
                <a:cs typeface="Mangal" pitchFamily="2"/>
              </a:rPr>
              <a:t>you want to see</a:t>
            </a:r>
          </a:p>
          <a:p>
            <a:pPr algn="ctr" defTabSz="822960" hangingPunct="0"/>
            <a:r>
              <a:rPr lang="en-US" sz="1500" dirty="0">
                <a:solidFill>
                  <a:prstClr val="black"/>
                </a:solidFill>
                <a:latin typeface="IBM Plex Sans" panose="020B0503050203000203" pitchFamily="34" charset="0"/>
                <a:ea typeface="Microsoft YaHei" pitchFamily="2"/>
                <a:cs typeface="Mangal" pitchFamily="2"/>
              </a:rPr>
              <a:t>on the screen</a:t>
            </a:r>
          </a:p>
        </p:txBody>
      </p:sp>
    </p:spTree>
    <p:extLst>
      <p:ext uri="{BB962C8B-B14F-4D97-AF65-F5344CB8AC3E}">
        <p14:creationId xmlns:p14="http://schemas.microsoft.com/office/powerpoint/2010/main" val="3069918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The </a:t>
            </a:r>
            <a:r>
              <a:rPr lang="en-US" dirty="0" err="1"/>
              <a:t>Hystrix</a:t>
            </a:r>
            <a:r>
              <a:rPr lang="en-US" dirty="0"/>
              <a:t> Dashboard</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1765662" y="1518716"/>
            <a:ext cx="8911047" cy="400110"/>
          </a:xfrm>
          <a:prstGeom prst="rect">
            <a:avLst/>
          </a:prstGeom>
        </p:spPr>
        <p:txBody>
          <a:bodyPr wrap="square">
            <a:spAutoFit/>
          </a:bodyPr>
          <a:lstStyle/>
          <a:p>
            <a:pPr lvl="0"/>
            <a:r>
              <a:rPr lang="en-US" sz="2000" dirty="0">
                <a:solidFill>
                  <a:srgbClr val="000000"/>
                </a:solidFill>
                <a:latin typeface="IBM Plex Sans" panose="020B0503050203000203" pitchFamily="34" charset="0"/>
              </a:rPr>
              <a:t>Each method annotated with @</a:t>
            </a:r>
            <a:r>
              <a:rPr lang="en-US" sz="2000" dirty="0" err="1">
                <a:solidFill>
                  <a:srgbClr val="000000"/>
                </a:solidFill>
                <a:latin typeface="IBM Plex Sans" panose="020B0503050203000203" pitchFamily="34" charset="0"/>
              </a:rPr>
              <a:t>HystrixCommand</a:t>
            </a:r>
            <a:r>
              <a:rPr lang="en-US" sz="2000" dirty="0">
                <a:solidFill>
                  <a:srgbClr val="000000"/>
                </a:solidFill>
                <a:latin typeface="IBM Plex Sans" panose="020B0503050203000203" pitchFamily="34" charset="0"/>
              </a:rPr>
              <a:t> appears on the dashboard.</a:t>
            </a:r>
          </a:p>
        </p:txBody>
      </p:sp>
      <p:pic>
        <p:nvPicPr>
          <p:cNvPr id="8" name="Picture 7">
            <a:extLst>
              <a:ext uri="{FF2B5EF4-FFF2-40B4-BE49-F238E27FC236}">
                <a16:creationId xmlns:a16="http://schemas.microsoft.com/office/drawing/2014/main" id="{DA0083D4-95DA-47F0-B53C-E87353936561}"/>
              </a:ext>
            </a:extLst>
          </p:cNvPr>
          <p:cNvPicPr>
            <a:picLocks noChangeAspect="1"/>
          </p:cNvPicPr>
          <p:nvPr/>
        </p:nvPicPr>
        <p:blipFill>
          <a:blip r:embed="rId3">
            <a:lum/>
            <a:alphaModFix/>
          </a:blip>
          <a:srcRect/>
          <a:stretch>
            <a:fillRect/>
          </a:stretch>
        </p:blipFill>
        <p:spPr>
          <a:xfrm>
            <a:off x="2542902" y="2041520"/>
            <a:ext cx="7292085" cy="4513054"/>
          </a:xfrm>
          <a:prstGeom prst="rect">
            <a:avLst/>
          </a:prstGeom>
          <a:noFill/>
          <a:ln w="0">
            <a:solidFill>
              <a:srgbClr val="808080"/>
            </a:solidFill>
            <a:prstDash val="solid"/>
          </a:ln>
          <a:effectLst>
            <a:outerShdw dist="103351" dir="2700000" algn="tl">
              <a:srgbClr val="DDDDDD"/>
            </a:outerShdw>
          </a:effectLst>
        </p:spPr>
      </p:pic>
      <p:sp>
        <p:nvSpPr>
          <p:cNvPr id="10" name="Rectangle 9">
            <a:extLst>
              <a:ext uri="{FF2B5EF4-FFF2-40B4-BE49-F238E27FC236}">
                <a16:creationId xmlns:a16="http://schemas.microsoft.com/office/drawing/2014/main" id="{63D5B7F0-A809-4812-82C3-5138040170D0}"/>
              </a:ext>
            </a:extLst>
          </p:cNvPr>
          <p:cNvSpPr/>
          <p:nvPr/>
        </p:nvSpPr>
        <p:spPr>
          <a:xfrm>
            <a:off x="313472" y="3840884"/>
            <a:ext cx="2633471" cy="914327"/>
          </a:xfrm>
          <a:prstGeom prst="rect">
            <a:avLst/>
          </a:prstGeom>
          <a:solidFill>
            <a:srgbClr val="FF9999"/>
          </a:solidFill>
          <a:ln w="0">
            <a:solidFill>
              <a:srgbClr val="808080"/>
            </a:solidFill>
            <a:prstDash val="solid"/>
          </a:ln>
        </p:spPr>
        <p:txBody>
          <a:bodyPr vert="horz" wrap="none" lIns="81000" tIns="40500" rIns="81000" bIns="40500" anchor="ctr" anchorCtr="0" compatLnSpc="0"/>
          <a:lstStyle/>
          <a:p>
            <a:pPr algn="ctr" defTabSz="822960" hangingPunct="0"/>
            <a:r>
              <a:rPr lang="en-US" sz="1620">
                <a:solidFill>
                  <a:prstClr val="black"/>
                </a:solidFill>
                <a:latin typeface="IBM Plex Sans" panose="020B0503050203000203" pitchFamily="34" charset="0"/>
                <a:ea typeface="Microsoft YaHei" pitchFamily="2"/>
                <a:cs typeface="Mangal" pitchFamily="2"/>
              </a:rPr>
              <a:t>“getSentence”</a:t>
            </a:r>
          </a:p>
          <a:p>
            <a:pPr algn="ctr" defTabSz="822960" hangingPunct="0"/>
            <a:r>
              <a:rPr lang="en-US" sz="1620">
                <a:solidFill>
                  <a:prstClr val="black"/>
                </a:solidFill>
                <a:latin typeface="IBM Plex Sans" panose="020B0503050203000203" pitchFamily="34" charset="0"/>
                <a:ea typeface="Microsoft YaHei" pitchFamily="2"/>
                <a:cs typeface="Mangal" pitchFamily="2"/>
              </a:rPr>
              <a:t>Is currently in a failed state</a:t>
            </a:r>
          </a:p>
          <a:p>
            <a:pPr algn="ctr" defTabSz="822960" hangingPunct="0"/>
            <a:r>
              <a:rPr lang="en-US" sz="1620">
                <a:solidFill>
                  <a:prstClr val="black"/>
                </a:solidFill>
                <a:latin typeface="IBM Plex Sans" panose="020B0503050203000203" pitchFamily="34" charset="0"/>
                <a:ea typeface="Microsoft YaHei" pitchFamily="2"/>
                <a:cs typeface="Mangal" pitchFamily="2"/>
              </a:rPr>
              <a:t>(breaker is open)</a:t>
            </a:r>
          </a:p>
        </p:txBody>
      </p:sp>
      <p:sp>
        <p:nvSpPr>
          <p:cNvPr id="11" name="Rectangle 10">
            <a:extLst>
              <a:ext uri="{FF2B5EF4-FFF2-40B4-BE49-F238E27FC236}">
                <a16:creationId xmlns:a16="http://schemas.microsoft.com/office/drawing/2014/main" id="{167524FF-DB81-45E1-B6AA-371020FDF877}"/>
              </a:ext>
            </a:extLst>
          </p:cNvPr>
          <p:cNvSpPr/>
          <p:nvPr/>
        </p:nvSpPr>
        <p:spPr>
          <a:xfrm>
            <a:off x="9031622" y="3840884"/>
            <a:ext cx="2633471" cy="914327"/>
          </a:xfrm>
          <a:prstGeom prst="rect">
            <a:avLst/>
          </a:prstGeom>
          <a:solidFill>
            <a:srgbClr val="99CC99"/>
          </a:solidFill>
          <a:ln w="0">
            <a:solidFill>
              <a:srgbClr val="808080"/>
            </a:solidFill>
            <a:prstDash val="solid"/>
          </a:ln>
        </p:spPr>
        <p:txBody>
          <a:bodyPr vert="horz" wrap="none" lIns="81000" tIns="40500" rIns="81000" bIns="40500" anchor="ctr" anchorCtr="0" compatLnSpc="0"/>
          <a:lstStyle/>
          <a:p>
            <a:pPr algn="ctr" defTabSz="822960" hangingPunct="0"/>
            <a:r>
              <a:rPr lang="en-US" sz="1620">
                <a:solidFill>
                  <a:prstClr val="black"/>
                </a:solidFill>
                <a:latin typeface="IBM Plex Sans" panose="020B0503050203000203" pitchFamily="34" charset="0"/>
                <a:ea typeface="Microsoft YaHei" pitchFamily="2"/>
                <a:cs typeface="Mangal" pitchFamily="2"/>
              </a:rPr>
              <a:t>“getWord”</a:t>
            </a:r>
          </a:p>
          <a:p>
            <a:pPr algn="ctr" defTabSz="822960" hangingPunct="0"/>
            <a:r>
              <a:rPr lang="en-US" sz="1620">
                <a:solidFill>
                  <a:prstClr val="black"/>
                </a:solidFill>
                <a:latin typeface="IBM Plex Sans" panose="020B0503050203000203" pitchFamily="34" charset="0"/>
                <a:ea typeface="Microsoft YaHei" pitchFamily="2"/>
                <a:cs typeface="Mangal" pitchFamily="2"/>
              </a:rPr>
              <a:t>is healthy</a:t>
            </a:r>
          </a:p>
          <a:p>
            <a:pPr algn="ctr" defTabSz="822960" hangingPunct="0"/>
            <a:r>
              <a:rPr lang="en-US" sz="1620">
                <a:solidFill>
                  <a:prstClr val="black"/>
                </a:solidFill>
                <a:latin typeface="IBM Plex Sans" panose="020B0503050203000203" pitchFamily="34" charset="0"/>
                <a:ea typeface="Microsoft YaHei" pitchFamily="2"/>
                <a:cs typeface="Mangal" pitchFamily="2"/>
              </a:rPr>
              <a:t>(breaker is closed)</a:t>
            </a:r>
          </a:p>
        </p:txBody>
      </p:sp>
    </p:spTree>
    <p:extLst>
      <p:ext uri="{BB962C8B-B14F-4D97-AF65-F5344CB8AC3E}">
        <p14:creationId xmlns:p14="http://schemas.microsoft.com/office/powerpoint/2010/main" val="2938143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Monitoring using Turbine</a:t>
            </a:r>
            <a:endParaRPr lang="en-IN" dirty="0"/>
          </a:p>
        </p:txBody>
      </p:sp>
      <p:sp>
        <p:nvSpPr>
          <p:cNvPr id="9" name="Rectangle 8">
            <a:extLst>
              <a:ext uri="{FF2B5EF4-FFF2-40B4-BE49-F238E27FC236}">
                <a16:creationId xmlns:a16="http://schemas.microsoft.com/office/drawing/2014/main" id="{B998250E-7D2E-419E-A745-69EF9FBF033F}"/>
              </a:ext>
            </a:extLst>
          </p:cNvPr>
          <p:cNvSpPr/>
          <p:nvPr/>
        </p:nvSpPr>
        <p:spPr>
          <a:xfrm>
            <a:off x="381000" y="1552027"/>
            <a:ext cx="10591800" cy="4708981"/>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Monitoring large numbers of </a:t>
            </a:r>
            <a:r>
              <a:rPr lang="en-US" sz="2000" dirty="0" err="1">
                <a:solidFill>
                  <a:srgbClr val="000000"/>
                </a:solidFill>
                <a:latin typeface="IBM Plex Sans" panose="020B0503050203000203" pitchFamily="34" charset="0"/>
              </a:rPr>
              <a:t>Hystrix</a:t>
            </a:r>
            <a:r>
              <a:rPr lang="en-US" sz="2000" dirty="0">
                <a:solidFill>
                  <a:srgbClr val="000000"/>
                </a:solidFill>
                <a:latin typeface="IBM Plex Sans" panose="020B0503050203000203" pitchFamily="34" charset="0"/>
              </a:rPr>
              <a:t> dashboards isn't really practical.</a:t>
            </a: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Turbine provides a consolidated view</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Gathers metrics from the individual instances</a:t>
            </a:r>
          </a:p>
        </p:txBody>
      </p:sp>
      <p:sp>
        <p:nvSpPr>
          <p:cNvPr id="46" name="TextBox 45">
            <a:extLst>
              <a:ext uri="{FF2B5EF4-FFF2-40B4-BE49-F238E27FC236}">
                <a16:creationId xmlns:a16="http://schemas.microsoft.com/office/drawing/2014/main" id="{6DC431DF-7DEE-404B-8BCD-4CED1185F9DB}"/>
              </a:ext>
            </a:extLst>
          </p:cNvPr>
          <p:cNvSpPr txBox="1"/>
          <p:nvPr/>
        </p:nvSpPr>
        <p:spPr>
          <a:xfrm>
            <a:off x="3557072" y="2696241"/>
            <a:ext cx="587288"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Cart</a:t>
            </a:r>
          </a:p>
        </p:txBody>
      </p:sp>
      <p:sp>
        <p:nvSpPr>
          <p:cNvPr id="47" name="TextBox 46">
            <a:extLst>
              <a:ext uri="{FF2B5EF4-FFF2-40B4-BE49-F238E27FC236}">
                <a16:creationId xmlns:a16="http://schemas.microsoft.com/office/drawing/2014/main" id="{DB90385C-97E9-4F68-AF6B-829BA5033ECD}"/>
              </a:ext>
            </a:extLst>
          </p:cNvPr>
          <p:cNvSpPr txBox="1"/>
          <p:nvPr/>
        </p:nvSpPr>
        <p:spPr>
          <a:xfrm>
            <a:off x="1907587" y="2240697"/>
            <a:ext cx="1008557"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Reviews</a:t>
            </a:r>
          </a:p>
        </p:txBody>
      </p:sp>
      <p:sp>
        <p:nvSpPr>
          <p:cNvPr id="48" name="TextBox 47">
            <a:extLst>
              <a:ext uri="{FF2B5EF4-FFF2-40B4-BE49-F238E27FC236}">
                <a16:creationId xmlns:a16="http://schemas.microsoft.com/office/drawing/2014/main" id="{8C62EC4F-8065-483F-A0E9-A2F86413C4B1}"/>
              </a:ext>
            </a:extLst>
          </p:cNvPr>
          <p:cNvSpPr txBox="1"/>
          <p:nvPr/>
        </p:nvSpPr>
        <p:spPr>
          <a:xfrm>
            <a:off x="5220935" y="2199385"/>
            <a:ext cx="1124358" cy="375846"/>
          </a:xfrm>
          <a:prstGeom prst="rect">
            <a:avLst/>
          </a:prstGeom>
          <a:solidFill>
            <a:srgbClr val="CCFFCC"/>
          </a:solidFill>
          <a:ln w="0">
            <a:solidFill>
              <a:srgbClr val="000000"/>
            </a:solidFill>
            <a:prstDash val="solid"/>
          </a:ln>
        </p:spPr>
        <p:txBody>
          <a:bodyPr vert="horz" wrap="none" lIns="81000" tIns="40500" rIns="81000" bIns="40500" anchor="ctr" anchorCtr="0" compatLnSpc="0">
            <a:spAutoFit/>
          </a:bodyPr>
          <a:lstStyle/>
          <a:p>
            <a:pPr algn="ctr" defTabSz="822960" hangingPunct="0"/>
            <a:r>
              <a:rPr lang="en-US" sz="1764">
                <a:solidFill>
                  <a:prstClr val="black"/>
                </a:solidFill>
                <a:latin typeface="IBM Plex Sans" panose="020B0503050203000203" pitchFamily="34" charset="0"/>
                <a:ea typeface="Microsoft YaHei" pitchFamily="2"/>
                <a:cs typeface="Mangal" pitchFamily="2"/>
              </a:rPr>
              <a:t>Checkout</a:t>
            </a:r>
          </a:p>
        </p:txBody>
      </p:sp>
      <p:sp>
        <p:nvSpPr>
          <p:cNvPr id="49" name="TextBox 48">
            <a:extLst>
              <a:ext uri="{FF2B5EF4-FFF2-40B4-BE49-F238E27FC236}">
                <a16:creationId xmlns:a16="http://schemas.microsoft.com/office/drawing/2014/main" id="{65E4B9BA-F411-46AA-BD24-4B7FD7396B22}"/>
              </a:ext>
            </a:extLst>
          </p:cNvPr>
          <p:cNvSpPr txBox="1"/>
          <p:nvPr/>
        </p:nvSpPr>
        <p:spPr>
          <a:xfrm>
            <a:off x="2521243" y="3194229"/>
            <a:ext cx="932767"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Catalog</a:t>
            </a:r>
          </a:p>
        </p:txBody>
      </p:sp>
      <p:sp>
        <p:nvSpPr>
          <p:cNvPr id="50" name="TextBox 49">
            <a:extLst>
              <a:ext uri="{FF2B5EF4-FFF2-40B4-BE49-F238E27FC236}">
                <a16:creationId xmlns:a16="http://schemas.microsoft.com/office/drawing/2014/main" id="{7049DA52-6804-4E33-A2BB-99333B605A70}"/>
              </a:ext>
            </a:extLst>
          </p:cNvPr>
          <p:cNvSpPr txBox="1"/>
          <p:nvPr/>
        </p:nvSpPr>
        <p:spPr>
          <a:xfrm>
            <a:off x="5146291" y="3121329"/>
            <a:ext cx="1148532"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Inventory</a:t>
            </a:r>
          </a:p>
        </p:txBody>
      </p:sp>
      <p:sp>
        <p:nvSpPr>
          <p:cNvPr id="51" name="TextBox 50">
            <a:extLst>
              <a:ext uri="{FF2B5EF4-FFF2-40B4-BE49-F238E27FC236}">
                <a16:creationId xmlns:a16="http://schemas.microsoft.com/office/drawing/2014/main" id="{07D2134C-6476-457C-994C-2B4AB74FC741}"/>
              </a:ext>
            </a:extLst>
          </p:cNvPr>
          <p:cNvSpPr txBox="1"/>
          <p:nvPr/>
        </p:nvSpPr>
        <p:spPr>
          <a:xfrm>
            <a:off x="4612663" y="3592425"/>
            <a:ext cx="1153533"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Customer</a:t>
            </a:r>
          </a:p>
        </p:txBody>
      </p:sp>
      <p:sp>
        <p:nvSpPr>
          <p:cNvPr id="52" name="TextBox 51">
            <a:extLst>
              <a:ext uri="{FF2B5EF4-FFF2-40B4-BE49-F238E27FC236}">
                <a16:creationId xmlns:a16="http://schemas.microsoft.com/office/drawing/2014/main" id="{75234E85-8FBF-42CF-8E98-703D5A6BA469}"/>
              </a:ext>
            </a:extLst>
          </p:cNvPr>
          <p:cNvSpPr txBox="1"/>
          <p:nvPr/>
        </p:nvSpPr>
        <p:spPr>
          <a:xfrm>
            <a:off x="6797071" y="2895177"/>
            <a:ext cx="1046965"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Shipping</a:t>
            </a:r>
          </a:p>
        </p:txBody>
      </p:sp>
      <p:sp>
        <p:nvSpPr>
          <p:cNvPr id="53" name="TextBox 52">
            <a:extLst>
              <a:ext uri="{FF2B5EF4-FFF2-40B4-BE49-F238E27FC236}">
                <a16:creationId xmlns:a16="http://schemas.microsoft.com/office/drawing/2014/main" id="{23FC311E-054D-44C0-A413-FA297CD5BFC6}"/>
              </a:ext>
            </a:extLst>
          </p:cNvPr>
          <p:cNvSpPr txBox="1"/>
          <p:nvPr/>
        </p:nvSpPr>
        <p:spPr>
          <a:xfrm>
            <a:off x="8293627" y="2774973"/>
            <a:ext cx="1063893"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Payment</a:t>
            </a:r>
          </a:p>
        </p:txBody>
      </p:sp>
      <p:sp>
        <p:nvSpPr>
          <p:cNvPr id="54" name="TextBox 53">
            <a:extLst>
              <a:ext uri="{FF2B5EF4-FFF2-40B4-BE49-F238E27FC236}">
                <a16:creationId xmlns:a16="http://schemas.microsoft.com/office/drawing/2014/main" id="{A81508B0-B022-490C-8B74-BB9D3A92F96F}"/>
              </a:ext>
            </a:extLst>
          </p:cNvPr>
          <p:cNvSpPr txBox="1"/>
          <p:nvPr/>
        </p:nvSpPr>
        <p:spPr>
          <a:xfrm>
            <a:off x="1019503" y="2762012"/>
            <a:ext cx="865377"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Search</a:t>
            </a:r>
          </a:p>
        </p:txBody>
      </p:sp>
      <p:sp>
        <p:nvSpPr>
          <p:cNvPr id="55" name="TextBox 54">
            <a:extLst>
              <a:ext uri="{FF2B5EF4-FFF2-40B4-BE49-F238E27FC236}">
                <a16:creationId xmlns:a16="http://schemas.microsoft.com/office/drawing/2014/main" id="{FCA5FC8E-2B4B-4EC2-91DA-28A4E7C5DB96}"/>
              </a:ext>
            </a:extLst>
          </p:cNvPr>
          <p:cNvSpPr txBox="1"/>
          <p:nvPr/>
        </p:nvSpPr>
        <p:spPr>
          <a:xfrm>
            <a:off x="7045579" y="3969561"/>
            <a:ext cx="745216"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Order</a:t>
            </a:r>
          </a:p>
        </p:txBody>
      </p:sp>
      <p:sp>
        <p:nvSpPr>
          <p:cNvPr id="56" name="TextBox 55">
            <a:extLst>
              <a:ext uri="{FF2B5EF4-FFF2-40B4-BE49-F238E27FC236}">
                <a16:creationId xmlns:a16="http://schemas.microsoft.com/office/drawing/2014/main" id="{E6F11562-6BA4-40B5-85AB-D3243B32D1D9}"/>
              </a:ext>
            </a:extLst>
          </p:cNvPr>
          <p:cNvSpPr txBox="1"/>
          <p:nvPr/>
        </p:nvSpPr>
        <p:spPr>
          <a:xfrm>
            <a:off x="9468127" y="3282033"/>
            <a:ext cx="952644" cy="375846"/>
          </a:xfrm>
          <a:prstGeom prst="rect">
            <a:avLst/>
          </a:prstGeom>
          <a:solidFill>
            <a:srgbClr val="CCFFCC"/>
          </a:solidFill>
          <a:ln w="0">
            <a:solidFill>
              <a:srgbClr val="000000"/>
            </a:solidFill>
            <a:prstDash val="solid"/>
          </a:ln>
        </p:spPr>
        <p:txBody>
          <a:bodyPr vert="horz" wrap="none" lIns="81000" tIns="40500" rIns="81000" bIns="40500" anchorCtr="0" compatLnSpc="0">
            <a:spAutoFit/>
          </a:bodyPr>
          <a:lstStyle/>
          <a:p>
            <a:pPr defTabSz="822960" hangingPunct="0"/>
            <a:r>
              <a:rPr lang="en-US" sz="1764">
                <a:solidFill>
                  <a:prstClr val="black"/>
                </a:solidFill>
                <a:latin typeface="IBM Plex Sans" panose="020B0503050203000203" pitchFamily="34" charset="0"/>
                <a:ea typeface="Microsoft YaHei" pitchFamily="2"/>
                <a:cs typeface="Mangal" pitchFamily="2"/>
              </a:rPr>
              <a:t>Contact</a:t>
            </a:r>
          </a:p>
        </p:txBody>
      </p:sp>
      <p:pic>
        <p:nvPicPr>
          <p:cNvPr id="57" name="Picture 56">
            <a:extLst>
              <a:ext uri="{FF2B5EF4-FFF2-40B4-BE49-F238E27FC236}">
                <a16:creationId xmlns:a16="http://schemas.microsoft.com/office/drawing/2014/main" id="{5E206DE7-744E-40CA-92BE-73AEEDEB889B}"/>
              </a:ext>
            </a:extLst>
          </p:cNvPr>
          <p:cNvPicPr>
            <a:picLocks noChangeAspect="1"/>
          </p:cNvPicPr>
          <p:nvPr/>
        </p:nvPicPr>
        <p:blipFill>
          <a:blip r:embed="rId3">
            <a:lum/>
            <a:alphaModFix/>
          </a:blip>
          <a:srcRect/>
          <a:stretch>
            <a:fillRect/>
          </a:stretch>
        </p:blipFill>
        <p:spPr>
          <a:xfrm>
            <a:off x="3015343" y="2526465"/>
            <a:ext cx="411480" cy="384264"/>
          </a:xfrm>
          <a:prstGeom prst="rect">
            <a:avLst/>
          </a:prstGeom>
          <a:noFill/>
          <a:ln w="0">
            <a:solidFill>
              <a:srgbClr val="808080"/>
            </a:solidFill>
            <a:prstDash val="solid"/>
          </a:ln>
        </p:spPr>
      </p:pic>
      <p:pic>
        <p:nvPicPr>
          <p:cNvPr id="58" name="Picture 57">
            <a:extLst>
              <a:ext uri="{FF2B5EF4-FFF2-40B4-BE49-F238E27FC236}">
                <a16:creationId xmlns:a16="http://schemas.microsoft.com/office/drawing/2014/main" id="{9F9F104A-E61B-494E-A0D4-58DCEF7AF92E}"/>
              </a:ext>
            </a:extLst>
          </p:cNvPr>
          <p:cNvPicPr>
            <a:picLocks noChangeAspect="1"/>
          </p:cNvPicPr>
          <p:nvPr/>
        </p:nvPicPr>
        <p:blipFill>
          <a:blip r:embed="rId3">
            <a:lum/>
            <a:alphaModFix/>
          </a:blip>
          <a:srcRect/>
          <a:stretch>
            <a:fillRect/>
          </a:stretch>
        </p:blipFill>
        <p:spPr>
          <a:xfrm>
            <a:off x="9516727" y="2453241"/>
            <a:ext cx="411480" cy="384264"/>
          </a:xfrm>
          <a:prstGeom prst="rect">
            <a:avLst/>
          </a:prstGeom>
          <a:noFill/>
          <a:ln w="0">
            <a:solidFill>
              <a:srgbClr val="808080"/>
            </a:solidFill>
            <a:prstDash val="solid"/>
          </a:ln>
        </p:spPr>
      </p:pic>
      <p:pic>
        <p:nvPicPr>
          <p:cNvPr id="59" name="Picture 58">
            <a:extLst>
              <a:ext uri="{FF2B5EF4-FFF2-40B4-BE49-F238E27FC236}">
                <a16:creationId xmlns:a16="http://schemas.microsoft.com/office/drawing/2014/main" id="{F8A5CF50-AE8E-4AB9-9A13-21D7D95E97B5}"/>
              </a:ext>
            </a:extLst>
          </p:cNvPr>
          <p:cNvPicPr>
            <a:picLocks noChangeAspect="1"/>
          </p:cNvPicPr>
          <p:nvPr/>
        </p:nvPicPr>
        <p:blipFill>
          <a:blip r:embed="rId3">
            <a:lum/>
            <a:alphaModFix/>
          </a:blip>
          <a:srcRect/>
          <a:stretch>
            <a:fillRect/>
          </a:stretch>
        </p:blipFill>
        <p:spPr>
          <a:xfrm>
            <a:off x="10504278" y="3550629"/>
            <a:ext cx="411480" cy="384264"/>
          </a:xfrm>
          <a:prstGeom prst="rect">
            <a:avLst/>
          </a:prstGeom>
          <a:noFill/>
          <a:ln w="0">
            <a:solidFill>
              <a:srgbClr val="808080"/>
            </a:solidFill>
            <a:prstDash val="solid"/>
          </a:ln>
        </p:spPr>
      </p:pic>
      <p:pic>
        <p:nvPicPr>
          <p:cNvPr id="60" name="Picture 59">
            <a:extLst>
              <a:ext uri="{FF2B5EF4-FFF2-40B4-BE49-F238E27FC236}">
                <a16:creationId xmlns:a16="http://schemas.microsoft.com/office/drawing/2014/main" id="{06D54C33-386E-4DE4-8EF6-7EC70E44FD4F}"/>
              </a:ext>
            </a:extLst>
          </p:cNvPr>
          <p:cNvPicPr>
            <a:picLocks noChangeAspect="1"/>
          </p:cNvPicPr>
          <p:nvPr/>
        </p:nvPicPr>
        <p:blipFill>
          <a:blip r:embed="rId3">
            <a:lum/>
            <a:alphaModFix/>
          </a:blip>
          <a:srcRect/>
          <a:stretch>
            <a:fillRect/>
          </a:stretch>
        </p:blipFill>
        <p:spPr>
          <a:xfrm>
            <a:off x="7953103" y="3184833"/>
            <a:ext cx="411480" cy="384264"/>
          </a:xfrm>
          <a:prstGeom prst="rect">
            <a:avLst/>
          </a:prstGeom>
          <a:noFill/>
          <a:ln w="0">
            <a:solidFill>
              <a:srgbClr val="808080"/>
            </a:solidFill>
            <a:prstDash val="solid"/>
          </a:ln>
        </p:spPr>
      </p:pic>
      <p:pic>
        <p:nvPicPr>
          <p:cNvPr id="61" name="Picture 60">
            <a:extLst>
              <a:ext uri="{FF2B5EF4-FFF2-40B4-BE49-F238E27FC236}">
                <a16:creationId xmlns:a16="http://schemas.microsoft.com/office/drawing/2014/main" id="{E094C791-1CD7-4077-B1E9-706150774BF6}"/>
              </a:ext>
            </a:extLst>
          </p:cNvPr>
          <p:cNvPicPr>
            <a:picLocks noChangeAspect="1"/>
          </p:cNvPicPr>
          <p:nvPr/>
        </p:nvPicPr>
        <p:blipFill>
          <a:blip r:embed="rId3">
            <a:lum/>
            <a:alphaModFix/>
          </a:blip>
          <a:srcRect/>
          <a:stretch>
            <a:fillRect/>
          </a:stretch>
        </p:blipFill>
        <p:spPr>
          <a:xfrm>
            <a:off x="7870807" y="4263753"/>
            <a:ext cx="411480" cy="384264"/>
          </a:xfrm>
          <a:prstGeom prst="rect">
            <a:avLst/>
          </a:prstGeom>
          <a:noFill/>
          <a:ln w="0">
            <a:solidFill>
              <a:srgbClr val="808080"/>
            </a:solidFill>
            <a:prstDash val="solid"/>
          </a:ln>
        </p:spPr>
      </p:pic>
      <p:pic>
        <p:nvPicPr>
          <p:cNvPr id="62" name="Picture 61">
            <a:extLst>
              <a:ext uri="{FF2B5EF4-FFF2-40B4-BE49-F238E27FC236}">
                <a16:creationId xmlns:a16="http://schemas.microsoft.com/office/drawing/2014/main" id="{D754A872-2527-404E-80DB-9CBB523DF407}"/>
              </a:ext>
            </a:extLst>
          </p:cNvPr>
          <p:cNvPicPr>
            <a:picLocks noChangeAspect="1"/>
          </p:cNvPicPr>
          <p:nvPr/>
        </p:nvPicPr>
        <p:blipFill>
          <a:blip r:embed="rId3">
            <a:lum/>
            <a:alphaModFix/>
          </a:blip>
          <a:srcRect/>
          <a:stretch>
            <a:fillRect/>
          </a:stretch>
        </p:blipFill>
        <p:spPr>
          <a:xfrm>
            <a:off x="5895703" y="3897957"/>
            <a:ext cx="411480" cy="384264"/>
          </a:xfrm>
          <a:prstGeom prst="rect">
            <a:avLst/>
          </a:prstGeom>
          <a:noFill/>
          <a:ln w="0">
            <a:solidFill>
              <a:srgbClr val="808080"/>
            </a:solidFill>
            <a:prstDash val="solid"/>
          </a:ln>
        </p:spPr>
      </p:pic>
      <p:pic>
        <p:nvPicPr>
          <p:cNvPr id="63" name="Picture 62">
            <a:extLst>
              <a:ext uri="{FF2B5EF4-FFF2-40B4-BE49-F238E27FC236}">
                <a16:creationId xmlns:a16="http://schemas.microsoft.com/office/drawing/2014/main" id="{20EFFA89-7865-4436-BF99-1D0226A4E40F}"/>
              </a:ext>
            </a:extLst>
          </p:cNvPr>
          <p:cNvPicPr>
            <a:picLocks noChangeAspect="1"/>
          </p:cNvPicPr>
          <p:nvPr/>
        </p:nvPicPr>
        <p:blipFill>
          <a:blip r:embed="rId3">
            <a:lum/>
            <a:alphaModFix/>
          </a:blip>
          <a:srcRect/>
          <a:stretch>
            <a:fillRect/>
          </a:stretch>
        </p:blipFill>
        <p:spPr>
          <a:xfrm>
            <a:off x="6389479" y="3440793"/>
            <a:ext cx="411480" cy="384264"/>
          </a:xfrm>
          <a:prstGeom prst="rect">
            <a:avLst/>
          </a:prstGeom>
          <a:noFill/>
          <a:ln w="0">
            <a:solidFill>
              <a:srgbClr val="808080"/>
            </a:solidFill>
            <a:prstDash val="solid"/>
          </a:ln>
        </p:spPr>
      </p:pic>
      <p:pic>
        <p:nvPicPr>
          <p:cNvPr id="64" name="Picture 63">
            <a:extLst>
              <a:ext uri="{FF2B5EF4-FFF2-40B4-BE49-F238E27FC236}">
                <a16:creationId xmlns:a16="http://schemas.microsoft.com/office/drawing/2014/main" id="{EAB7C734-C8BA-4AF3-9D42-AC6BBD6AE1E9}"/>
              </a:ext>
            </a:extLst>
          </p:cNvPr>
          <p:cNvPicPr>
            <a:picLocks noChangeAspect="1"/>
          </p:cNvPicPr>
          <p:nvPr/>
        </p:nvPicPr>
        <p:blipFill>
          <a:blip r:embed="rId3">
            <a:lum/>
            <a:alphaModFix/>
          </a:blip>
          <a:srcRect/>
          <a:stretch>
            <a:fillRect/>
          </a:stretch>
        </p:blipFill>
        <p:spPr>
          <a:xfrm>
            <a:off x="6389479" y="2453241"/>
            <a:ext cx="411480" cy="384264"/>
          </a:xfrm>
          <a:prstGeom prst="rect">
            <a:avLst/>
          </a:prstGeom>
          <a:noFill/>
          <a:ln w="0">
            <a:solidFill>
              <a:srgbClr val="808080"/>
            </a:solidFill>
            <a:prstDash val="solid"/>
          </a:ln>
        </p:spPr>
      </p:pic>
      <p:pic>
        <p:nvPicPr>
          <p:cNvPr id="65" name="Picture 64">
            <a:extLst>
              <a:ext uri="{FF2B5EF4-FFF2-40B4-BE49-F238E27FC236}">
                <a16:creationId xmlns:a16="http://schemas.microsoft.com/office/drawing/2014/main" id="{34D93A89-4E36-4F1A-8C89-7FBCA9AA59A1}"/>
              </a:ext>
            </a:extLst>
          </p:cNvPr>
          <p:cNvPicPr>
            <a:picLocks noChangeAspect="1"/>
          </p:cNvPicPr>
          <p:nvPr/>
        </p:nvPicPr>
        <p:blipFill>
          <a:blip r:embed="rId3">
            <a:lum/>
            <a:alphaModFix/>
          </a:blip>
          <a:srcRect/>
          <a:stretch>
            <a:fillRect/>
          </a:stretch>
        </p:blipFill>
        <p:spPr>
          <a:xfrm>
            <a:off x="4167487" y="3001772"/>
            <a:ext cx="411480" cy="384264"/>
          </a:xfrm>
          <a:prstGeom prst="rect">
            <a:avLst/>
          </a:prstGeom>
          <a:noFill/>
          <a:ln w="0">
            <a:solidFill>
              <a:srgbClr val="808080"/>
            </a:solidFill>
            <a:prstDash val="solid"/>
          </a:ln>
        </p:spPr>
      </p:pic>
      <p:pic>
        <p:nvPicPr>
          <p:cNvPr id="66" name="Picture 65">
            <a:extLst>
              <a:ext uri="{FF2B5EF4-FFF2-40B4-BE49-F238E27FC236}">
                <a16:creationId xmlns:a16="http://schemas.microsoft.com/office/drawing/2014/main" id="{6A056CB8-6D96-4417-A4B2-3EBA36B30403}"/>
              </a:ext>
            </a:extLst>
          </p:cNvPr>
          <p:cNvPicPr>
            <a:picLocks noChangeAspect="1"/>
          </p:cNvPicPr>
          <p:nvPr/>
        </p:nvPicPr>
        <p:blipFill>
          <a:blip r:embed="rId3">
            <a:lum/>
            <a:alphaModFix/>
          </a:blip>
          <a:srcRect/>
          <a:stretch>
            <a:fillRect/>
          </a:stretch>
        </p:blipFill>
        <p:spPr>
          <a:xfrm>
            <a:off x="3591414" y="3440793"/>
            <a:ext cx="411480" cy="384264"/>
          </a:xfrm>
          <a:prstGeom prst="rect">
            <a:avLst/>
          </a:prstGeom>
          <a:noFill/>
          <a:ln w="0">
            <a:solidFill>
              <a:srgbClr val="808080"/>
            </a:solidFill>
            <a:prstDash val="solid"/>
          </a:ln>
        </p:spPr>
      </p:pic>
      <p:pic>
        <p:nvPicPr>
          <p:cNvPr id="67" name="Picture 66">
            <a:extLst>
              <a:ext uri="{FF2B5EF4-FFF2-40B4-BE49-F238E27FC236}">
                <a16:creationId xmlns:a16="http://schemas.microsoft.com/office/drawing/2014/main" id="{431B8070-D384-4A2C-8417-9FD3C0CD683D}"/>
              </a:ext>
            </a:extLst>
          </p:cNvPr>
          <p:cNvPicPr>
            <a:picLocks noChangeAspect="1"/>
          </p:cNvPicPr>
          <p:nvPr/>
        </p:nvPicPr>
        <p:blipFill>
          <a:blip r:embed="rId3">
            <a:lum/>
            <a:alphaModFix/>
          </a:blip>
          <a:srcRect/>
          <a:stretch>
            <a:fillRect/>
          </a:stretch>
        </p:blipFill>
        <p:spPr>
          <a:xfrm>
            <a:off x="2027791" y="3001772"/>
            <a:ext cx="411480" cy="384264"/>
          </a:xfrm>
          <a:prstGeom prst="rect">
            <a:avLst/>
          </a:prstGeom>
          <a:noFill/>
          <a:ln w="0">
            <a:solidFill>
              <a:srgbClr val="808080"/>
            </a:solidFill>
            <a:prstDash val="solid"/>
          </a:ln>
        </p:spPr>
      </p:pic>
      <p:pic>
        <p:nvPicPr>
          <p:cNvPr id="68" name="Picture 67">
            <a:extLst>
              <a:ext uri="{FF2B5EF4-FFF2-40B4-BE49-F238E27FC236}">
                <a16:creationId xmlns:a16="http://schemas.microsoft.com/office/drawing/2014/main" id="{0DD2FA04-3618-4265-B952-83E27ECB8DD7}"/>
              </a:ext>
            </a:extLst>
          </p:cNvPr>
          <p:cNvPicPr>
            <a:picLocks noChangeAspect="1"/>
          </p:cNvPicPr>
          <p:nvPr/>
        </p:nvPicPr>
        <p:blipFill>
          <a:blip r:embed="rId3">
            <a:lum/>
            <a:alphaModFix/>
          </a:blip>
          <a:srcRect/>
          <a:stretch>
            <a:fillRect/>
          </a:stretch>
        </p:blipFill>
        <p:spPr>
          <a:xfrm>
            <a:off x="4578967" y="4802564"/>
            <a:ext cx="411480" cy="384264"/>
          </a:xfrm>
          <a:prstGeom prst="rect">
            <a:avLst/>
          </a:prstGeom>
          <a:noFill/>
          <a:ln w="0">
            <a:solidFill>
              <a:srgbClr val="808080"/>
            </a:solidFill>
            <a:prstDash val="solid"/>
          </a:ln>
        </p:spPr>
      </p:pic>
      <p:sp>
        <p:nvSpPr>
          <p:cNvPr id="69" name="TextBox 68">
            <a:extLst>
              <a:ext uri="{FF2B5EF4-FFF2-40B4-BE49-F238E27FC236}">
                <a16:creationId xmlns:a16="http://schemas.microsoft.com/office/drawing/2014/main" id="{9814A2B8-9C4E-45F9-ADE7-949BE54F6404}"/>
              </a:ext>
            </a:extLst>
          </p:cNvPr>
          <p:cNvSpPr txBox="1"/>
          <p:nvPr/>
        </p:nvSpPr>
        <p:spPr>
          <a:xfrm>
            <a:off x="5225913" y="4802564"/>
            <a:ext cx="944951" cy="375846"/>
          </a:xfrm>
          <a:prstGeom prst="rect">
            <a:avLst/>
          </a:prstGeom>
          <a:solidFill>
            <a:srgbClr val="FFFF99"/>
          </a:solidFill>
          <a:ln w="0">
            <a:solidFill>
              <a:srgbClr val="000000"/>
            </a:solidFill>
            <a:prstDash val="solid"/>
          </a:ln>
        </p:spPr>
        <p:txBody>
          <a:bodyPr vert="horz" wrap="none" lIns="81000" tIns="40500" rIns="81000" bIns="40500" anchorCtr="0" compatLnSpc="0">
            <a:spAutoFit/>
          </a:bodyPr>
          <a:lstStyle/>
          <a:p>
            <a:pPr algn="ctr" defTabSz="822960" hangingPunct="0"/>
            <a:r>
              <a:rPr lang="en-US" sz="1764">
                <a:solidFill>
                  <a:prstClr val="black"/>
                </a:solidFill>
                <a:latin typeface="IBM Plex Sans" panose="020B0503050203000203" pitchFamily="34" charset="0"/>
                <a:ea typeface="Microsoft YaHei" pitchFamily="2"/>
                <a:cs typeface="Mangal" pitchFamily="2"/>
              </a:rPr>
              <a:t>Turbine</a:t>
            </a:r>
          </a:p>
        </p:txBody>
      </p:sp>
      <p:pic>
        <p:nvPicPr>
          <p:cNvPr id="70" name="Picture 69">
            <a:extLst>
              <a:ext uri="{FF2B5EF4-FFF2-40B4-BE49-F238E27FC236}">
                <a16:creationId xmlns:a16="http://schemas.microsoft.com/office/drawing/2014/main" id="{BAEDC522-8BA3-4BB8-9462-6225D3B38661}"/>
              </a:ext>
            </a:extLst>
          </p:cNvPr>
          <p:cNvPicPr>
            <a:picLocks noChangeAspect="1"/>
          </p:cNvPicPr>
          <p:nvPr/>
        </p:nvPicPr>
        <p:blipFill>
          <a:blip r:embed="rId3">
            <a:lum/>
            <a:alphaModFix/>
          </a:blip>
          <a:srcRect/>
          <a:stretch>
            <a:fillRect/>
          </a:stretch>
        </p:blipFill>
        <p:spPr>
          <a:xfrm>
            <a:off x="6389479" y="4802564"/>
            <a:ext cx="411480" cy="384264"/>
          </a:xfrm>
          <a:prstGeom prst="rect">
            <a:avLst/>
          </a:prstGeom>
          <a:noFill/>
          <a:ln w="0">
            <a:solidFill>
              <a:srgbClr val="808080"/>
            </a:solidFill>
            <a:prstDash val="solid"/>
          </a:ln>
        </p:spPr>
      </p:pic>
      <p:sp>
        <p:nvSpPr>
          <p:cNvPr id="71" name="Freeform: Shape 70">
            <a:extLst>
              <a:ext uri="{FF2B5EF4-FFF2-40B4-BE49-F238E27FC236}">
                <a16:creationId xmlns:a16="http://schemas.microsoft.com/office/drawing/2014/main" id="{B1D6012F-A580-4279-AEF4-44E51907C08D}"/>
              </a:ext>
            </a:extLst>
          </p:cNvPr>
          <p:cNvSpPr/>
          <p:nvPr/>
        </p:nvSpPr>
        <p:spPr>
          <a:xfrm>
            <a:off x="1451718" y="3248012"/>
            <a:ext cx="3044628" cy="1462860"/>
          </a:xfrm>
          <a:custGeom>
            <a:avLst/>
            <a:gdLst/>
            <a:ahLst/>
            <a:cxnLst>
              <a:cxn ang="3cd4">
                <a:pos x="hc" y="t"/>
              </a:cxn>
              <a:cxn ang="cd2">
                <a:pos x="l" y="vc"/>
              </a:cxn>
              <a:cxn ang="cd4">
                <a:pos x="hc" y="b"/>
              </a:cxn>
              <a:cxn ang="0">
                <a:pos x="r" y="vc"/>
              </a:cxn>
            </a:cxnLst>
            <a:rect l="l" t="t" r="r" b="b"/>
            <a:pathLst>
              <a:path w="9398" h="4516" fill="none">
                <a:moveTo>
                  <a:pt x="0" y="0"/>
                </a:moveTo>
                <a:lnTo>
                  <a:pt x="9398" y="4516"/>
                </a:lnTo>
              </a:path>
            </a:pathLst>
          </a:cu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72" name="Freeform: Shape 71">
            <a:extLst>
              <a:ext uri="{FF2B5EF4-FFF2-40B4-BE49-F238E27FC236}">
                <a16:creationId xmlns:a16="http://schemas.microsoft.com/office/drawing/2014/main" id="{4F91968B-92F6-4824-B6C0-385FF39462E6}"/>
              </a:ext>
            </a:extLst>
          </p:cNvPr>
          <p:cNvSpPr/>
          <p:nvPr/>
        </p:nvSpPr>
        <p:spPr>
          <a:xfrm>
            <a:off x="3920599" y="3888237"/>
            <a:ext cx="822635" cy="731268"/>
          </a:xfrm>
          <a:custGeom>
            <a:avLst/>
            <a:gdLst/>
            <a:ahLst/>
            <a:cxnLst>
              <a:cxn ang="3cd4">
                <a:pos x="hc" y="t"/>
              </a:cxn>
              <a:cxn ang="cd2">
                <a:pos x="l" y="vc"/>
              </a:cxn>
              <a:cxn ang="cd4">
                <a:pos x="hc" y="b"/>
              </a:cxn>
              <a:cxn ang="0">
                <a:pos x="r" y="vc"/>
              </a:cxn>
            </a:cxnLst>
            <a:rect l="l" t="t" r="r" b="b"/>
            <a:pathLst>
              <a:path w="2540" h="2258" fill="none">
                <a:moveTo>
                  <a:pt x="0" y="0"/>
                </a:moveTo>
                <a:lnTo>
                  <a:pt x="2540" y="2258"/>
                </a:lnTo>
              </a:path>
            </a:pathLst>
          </a:cu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73" name="Freeform: Shape 72">
            <a:extLst>
              <a:ext uri="{FF2B5EF4-FFF2-40B4-BE49-F238E27FC236}">
                <a16:creationId xmlns:a16="http://schemas.microsoft.com/office/drawing/2014/main" id="{24A4B92C-C865-4BAB-A47C-487C183FCB1C}"/>
              </a:ext>
            </a:extLst>
          </p:cNvPr>
          <p:cNvSpPr/>
          <p:nvPr/>
        </p:nvSpPr>
        <p:spPr>
          <a:xfrm>
            <a:off x="4249783" y="3613809"/>
            <a:ext cx="822635" cy="1005372"/>
          </a:xfrm>
          <a:custGeom>
            <a:avLst/>
            <a:gdLst/>
            <a:ahLst/>
            <a:cxnLst>
              <a:cxn ang="3cd4">
                <a:pos x="hc" y="t"/>
              </a:cxn>
              <a:cxn ang="cd2">
                <a:pos x="l" y="vc"/>
              </a:cxn>
              <a:cxn ang="cd4">
                <a:pos x="hc" y="b"/>
              </a:cxn>
              <a:cxn ang="0">
                <a:pos x="r" y="vc"/>
              </a:cxn>
            </a:cxnLst>
            <a:rect l="l" t="t" r="r" b="b"/>
            <a:pathLst>
              <a:path w="2540" h="3104" fill="none">
                <a:moveTo>
                  <a:pt x="0" y="0"/>
                </a:moveTo>
                <a:lnTo>
                  <a:pt x="2540" y="3104"/>
                </a:lnTo>
              </a:path>
            </a:pathLst>
          </a:cu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74" name="Freeform: Shape 73">
            <a:extLst>
              <a:ext uri="{FF2B5EF4-FFF2-40B4-BE49-F238E27FC236}">
                <a16:creationId xmlns:a16="http://schemas.microsoft.com/office/drawing/2014/main" id="{3C30AFBC-049F-4B35-9974-44A310FB481D}"/>
              </a:ext>
            </a:extLst>
          </p:cNvPr>
          <p:cNvSpPr/>
          <p:nvPr/>
        </p:nvSpPr>
        <p:spPr>
          <a:xfrm>
            <a:off x="5319630" y="4070973"/>
            <a:ext cx="0" cy="548208"/>
          </a:xfrm>
          <a:custGeom>
            <a:avLst/>
            <a:gdLst/>
            <a:ahLst/>
            <a:cxnLst>
              <a:cxn ang="3cd4">
                <a:pos x="hc" y="t"/>
              </a:cxn>
              <a:cxn ang="cd2">
                <a:pos x="l" y="vc"/>
              </a:cxn>
              <a:cxn ang="cd4">
                <a:pos x="hc" y="b"/>
              </a:cxn>
              <a:cxn ang="0">
                <a:pos x="r" y="vc"/>
              </a:cxn>
            </a:cxnLst>
            <a:rect l="l" t="t" r="r" b="b"/>
            <a:pathLst>
              <a:path h="1693" fill="none">
                <a:moveTo>
                  <a:pt x="0" y="0"/>
                </a:moveTo>
                <a:lnTo>
                  <a:pt x="0" y="1693"/>
                </a:lnTo>
              </a:path>
            </a:pathLst>
          </a:cu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75" name="Freeform: Shape 74">
            <a:extLst>
              <a:ext uri="{FF2B5EF4-FFF2-40B4-BE49-F238E27FC236}">
                <a16:creationId xmlns:a16="http://schemas.microsoft.com/office/drawing/2014/main" id="{23A1A1D2-529A-4550-ADC4-3A7DC62126DD}"/>
              </a:ext>
            </a:extLst>
          </p:cNvPr>
          <p:cNvSpPr/>
          <p:nvPr/>
        </p:nvSpPr>
        <p:spPr>
          <a:xfrm>
            <a:off x="6307183" y="3431073"/>
            <a:ext cx="904932" cy="1188432"/>
          </a:xfrm>
          <a:custGeom>
            <a:avLst/>
            <a:gdLst/>
            <a:ahLst/>
            <a:cxnLst>
              <a:cxn ang="3cd4">
                <a:pos x="hc" y="t"/>
              </a:cxn>
              <a:cxn ang="cd2">
                <a:pos x="l" y="vc"/>
              </a:cxn>
              <a:cxn ang="cd4">
                <a:pos x="hc" y="b"/>
              </a:cxn>
              <a:cxn ang="0">
                <a:pos x="r" y="vc"/>
              </a:cxn>
            </a:cxnLst>
            <a:rect l="l" t="t" r="r" b="b"/>
            <a:pathLst>
              <a:path w="2794" h="3669" fill="none">
                <a:moveTo>
                  <a:pt x="2794" y="0"/>
                </a:moveTo>
                <a:lnTo>
                  <a:pt x="0" y="3669"/>
                </a:lnTo>
              </a:path>
            </a:pathLst>
          </a:cu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76" name="Freeform: Shape 75">
            <a:extLst>
              <a:ext uri="{FF2B5EF4-FFF2-40B4-BE49-F238E27FC236}">
                <a16:creationId xmlns:a16="http://schemas.microsoft.com/office/drawing/2014/main" id="{6DFDBE39-FDB0-424E-9B93-0ADDA1920BE0}"/>
              </a:ext>
            </a:extLst>
          </p:cNvPr>
          <p:cNvSpPr/>
          <p:nvPr/>
        </p:nvSpPr>
        <p:spPr>
          <a:xfrm>
            <a:off x="6883255" y="4436769"/>
            <a:ext cx="575748" cy="274104"/>
          </a:xfrm>
          <a:custGeom>
            <a:avLst/>
            <a:gdLst/>
            <a:ahLst/>
            <a:cxnLst>
              <a:cxn ang="3cd4">
                <a:pos x="hc" y="t"/>
              </a:cxn>
              <a:cxn ang="cd2">
                <a:pos x="l" y="vc"/>
              </a:cxn>
              <a:cxn ang="cd4">
                <a:pos x="hc" y="b"/>
              </a:cxn>
              <a:cxn ang="0">
                <a:pos x="r" y="vc"/>
              </a:cxn>
            </a:cxnLst>
            <a:rect l="l" t="t" r="r" b="b"/>
            <a:pathLst>
              <a:path w="1778" h="847" fill="none">
                <a:moveTo>
                  <a:pt x="1778" y="0"/>
                </a:moveTo>
                <a:lnTo>
                  <a:pt x="0" y="847"/>
                </a:lnTo>
              </a:path>
            </a:pathLst>
          </a:cu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77" name="Freeform: Shape 76">
            <a:extLst>
              <a:ext uri="{FF2B5EF4-FFF2-40B4-BE49-F238E27FC236}">
                <a16:creationId xmlns:a16="http://schemas.microsoft.com/office/drawing/2014/main" id="{02753417-B326-42D0-A735-16BC98C2A87B}"/>
              </a:ext>
            </a:extLst>
          </p:cNvPr>
          <p:cNvSpPr/>
          <p:nvPr/>
        </p:nvSpPr>
        <p:spPr>
          <a:xfrm>
            <a:off x="5895704" y="3613809"/>
            <a:ext cx="328859" cy="1005372"/>
          </a:xfrm>
          <a:custGeom>
            <a:avLst/>
            <a:gdLst/>
            <a:ahLst/>
            <a:cxnLst>
              <a:cxn ang="3cd4">
                <a:pos x="hc" y="t"/>
              </a:cxn>
              <a:cxn ang="cd2">
                <a:pos x="l" y="vc"/>
              </a:cxn>
              <a:cxn ang="cd4">
                <a:pos x="hc" y="b"/>
              </a:cxn>
              <a:cxn ang="0">
                <a:pos x="r" y="vc"/>
              </a:cxn>
            </a:cxnLst>
            <a:rect l="l" t="t" r="r" b="b"/>
            <a:pathLst>
              <a:path w="1016" h="3104" fill="none">
                <a:moveTo>
                  <a:pt x="1016" y="0"/>
                </a:moveTo>
                <a:lnTo>
                  <a:pt x="0" y="3104"/>
                </a:lnTo>
              </a:path>
            </a:pathLst>
          </a:cu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78" name="Freeform: Shape 77">
            <a:extLst>
              <a:ext uri="{FF2B5EF4-FFF2-40B4-BE49-F238E27FC236}">
                <a16:creationId xmlns:a16="http://schemas.microsoft.com/office/drawing/2014/main" id="{CA0F9D42-7EDF-4818-BEAA-5D3A28823748}"/>
              </a:ext>
            </a:extLst>
          </p:cNvPr>
          <p:cNvSpPr/>
          <p:nvPr/>
        </p:nvSpPr>
        <p:spPr>
          <a:xfrm>
            <a:off x="7130143" y="3796869"/>
            <a:ext cx="2797740" cy="1005372"/>
          </a:xfrm>
          <a:custGeom>
            <a:avLst/>
            <a:gdLst/>
            <a:ahLst/>
            <a:cxnLst>
              <a:cxn ang="3cd4">
                <a:pos x="hc" y="t"/>
              </a:cxn>
              <a:cxn ang="cd2">
                <a:pos x="l" y="vc"/>
              </a:cxn>
              <a:cxn ang="cd4">
                <a:pos x="hc" y="b"/>
              </a:cxn>
              <a:cxn ang="0">
                <a:pos x="r" y="vc"/>
              </a:cxn>
            </a:cxnLst>
            <a:rect l="l" t="t" r="r" b="b"/>
            <a:pathLst>
              <a:path w="8636" h="3104" fill="none">
                <a:moveTo>
                  <a:pt x="8636" y="0"/>
                </a:moveTo>
                <a:lnTo>
                  <a:pt x="0" y="3104"/>
                </a:lnTo>
              </a:path>
            </a:pathLst>
          </a:cu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22698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xit" fill="hold" nodeType="clickEffect">
                                  <p:stCondLst>
                                    <p:cond delay="0"/>
                                  </p:stCondLst>
                                  <p:childTnLst>
                                    <p:animEffect transition="out" filter="fade">
                                      <p:cBhvr>
                                        <p:cTn id="6" dur="2000"/>
                                        <p:tgtEl>
                                          <p:spTgt spid="57"/>
                                        </p:tgtEl>
                                      </p:cBhvr>
                                    </p:animEffect>
                                    <p:anim calcmode="lin" valueType="num">
                                      <p:cBhvr>
                                        <p:cTn id="7" dur="2000"/>
                                        <p:tgtEl>
                                          <p:spTgt spid="57"/>
                                        </p:tgtEl>
                                        <p:attrNameLst>
                                          <p:attrName>r</p:attrName>
                                        </p:attrNameLst>
                                      </p:cBhvr>
                                      <p:tavLst>
                                        <p:tav tm="0">
                                          <p:val>
                                            <p:strVal val="0"/>
                                          </p:val>
                                        </p:tav>
                                        <p:tav tm="100000">
                                          <p:val>
                                            <p:strVal val="720"/>
                                          </p:val>
                                        </p:tav>
                                      </p:tavLst>
                                    </p:anim>
                                    <p:anim calcmode="lin" valueType="num">
                                      <p:cBhvr>
                                        <p:cTn id="8" dur="2000"/>
                                        <p:tgtEl>
                                          <p:spTgt spid="57"/>
                                        </p:tgtEl>
                                        <p:attrNameLst>
                                          <p:attrName>ppt_h</p:attrName>
                                        </p:attrNameLst>
                                      </p:cBhvr>
                                      <p:tavLst>
                                        <p:tav tm="0">
                                          <p:val>
                                            <p:strVal val="#ppt_h"/>
                                          </p:val>
                                        </p:tav>
                                        <p:tav tm="100000">
                                          <p:val>
                                            <p:strVal val="0"/>
                                          </p:val>
                                        </p:tav>
                                      </p:tavLst>
                                    </p:anim>
                                    <p:anim calcmode="lin" valueType="num">
                                      <p:cBhvr>
                                        <p:cTn id="9" dur="2000"/>
                                        <p:tgtEl>
                                          <p:spTgt spid="57"/>
                                        </p:tgtEl>
                                        <p:attrNameLst>
                                          <p:attrName>ppt_w</p:attrName>
                                        </p:attrNameLst>
                                      </p:cBhvr>
                                      <p:tavLst>
                                        <p:tav tm="0">
                                          <p:val>
                                            <p:strVal val="#ppt_w"/>
                                          </p:val>
                                        </p:tav>
                                        <p:tav tm="100000">
                                          <p:val>
                                            <p:strVal val="0"/>
                                          </p:val>
                                        </p:tav>
                                      </p:tavLst>
                                    </p:anim>
                                    <p:set>
                                      <p:cBhvr>
                                        <p:cTn id="10" dur="1" fill="hold">
                                          <p:stCondLst>
                                            <p:cond delay="1999"/>
                                          </p:stCondLst>
                                        </p:cTn>
                                        <p:tgtEl>
                                          <p:spTgt spid="57"/>
                                        </p:tgtEl>
                                        <p:attrNameLst>
                                          <p:attrName>style.visibility</p:attrName>
                                        </p:attrNameLst>
                                      </p:cBhvr>
                                      <p:to>
                                        <p:strVal val="hidden"/>
                                      </p:to>
                                    </p:set>
                                  </p:childTnLst>
                                </p:cTn>
                              </p:par>
                              <p:par>
                                <p:cTn id="11" presetClass="exit" fill="hold" nodeType="withEffect">
                                  <p:stCondLst>
                                    <p:cond delay="0"/>
                                  </p:stCondLst>
                                  <p:childTnLst>
                                    <p:animEffect transition="out" filter="fade">
                                      <p:cBhvr>
                                        <p:cTn id="12" dur="2000"/>
                                        <p:tgtEl>
                                          <p:spTgt spid="58"/>
                                        </p:tgtEl>
                                      </p:cBhvr>
                                    </p:animEffect>
                                    <p:anim calcmode="lin" valueType="num">
                                      <p:cBhvr>
                                        <p:cTn id="13" dur="2000"/>
                                        <p:tgtEl>
                                          <p:spTgt spid="58"/>
                                        </p:tgtEl>
                                        <p:attrNameLst>
                                          <p:attrName>r</p:attrName>
                                        </p:attrNameLst>
                                      </p:cBhvr>
                                      <p:tavLst>
                                        <p:tav tm="0">
                                          <p:val>
                                            <p:strVal val="0"/>
                                          </p:val>
                                        </p:tav>
                                        <p:tav tm="100000">
                                          <p:val>
                                            <p:strVal val="720"/>
                                          </p:val>
                                        </p:tav>
                                      </p:tavLst>
                                    </p:anim>
                                    <p:anim calcmode="lin" valueType="num">
                                      <p:cBhvr>
                                        <p:cTn id="14" dur="2000"/>
                                        <p:tgtEl>
                                          <p:spTgt spid="58"/>
                                        </p:tgtEl>
                                        <p:attrNameLst>
                                          <p:attrName>ppt_h</p:attrName>
                                        </p:attrNameLst>
                                      </p:cBhvr>
                                      <p:tavLst>
                                        <p:tav tm="0">
                                          <p:val>
                                            <p:strVal val="#ppt_h"/>
                                          </p:val>
                                        </p:tav>
                                        <p:tav tm="100000">
                                          <p:val>
                                            <p:strVal val="0"/>
                                          </p:val>
                                        </p:tav>
                                      </p:tavLst>
                                    </p:anim>
                                    <p:anim calcmode="lin" valueType="num">
                                      <p:cBhvr>
                                        <p:cTn id="15" dur="2000"/>
                                        <p:tgtEl>
                                          <p:spTgt spid="58"/>
                                        </p:tgtEl>
                                        <p:attrNameLst>
                                          <p:attrName>ppt_w</p:attrName>
                                        </p:attrNameLst>
                                      </p:cBhvr>
                                      <p:tavLst>
                                        <p:tav tm="0">
                                          <p:val>
                                            <p:strVal val="#ppt_w"/>
                                          </p:val>
                                        </p:tav>
                                        <p:tav tm="100000">
                                          <p:val>
                                            <p:strVal val="0"/>
                                          </p:val>
                                        </p:tav>
                                      </p:tavLst>
                                    </p:anim>
                                    <p:set>
                                      <p:cBhvr>
                                        <p:cTn id="16" dur="1" fill="hold">
                                          <p:stCondLst>
                                            <p:cond delay="1999"/>
                                          </p:stCondLst>
                                        </p:cTn>
                                        <p:tgtEl>
                                          <p:spTgt spid="58"/>
                                        </p:tgtEl>
                                        <p:attrNameLst>
                                          <p:attrName>style.visibility</p:attrName>
                                        </p:attrNameLst>
                                      </p:cBhvr>
                                      <p:to>
                                        <p:strVal val="hidden"/>
                                      </p:to>
                                    </p:set>
                                  </p:childTnLst>
                                </p:cTn>
                              </p:par>
                              <p:par>
                                <p:cTn id="17" presetClass="exit" fill="hold" nodeType="withEffect">
                                  <p:stCondLst>
                                    <p:cond delay="0"/>
                                  </p:stCondLst>
                                  <p:childTnLst>
                                    <p:animEffect transition="out" filter="fade">
                                      <p:cBhvr>
                                        <p:cTn id="18" dur="2000"/>
                                        <p:tgtEl>
                                          <p:spTgt spid="59"/>
                                        </p:tgtEl>
                                      </p:cBhvr>
                                    </p:animEffect>
                                    <p:anim calcmode="lin" valueType="num">
                                      <p:cBhvr>
                                        <p:cTn id="19" dur="2000"/>
                                        <p:tgtEl>
                                          <p:spTgt spid="59"/>
                                        </p:tgtEl>
                                        <p:attrNameLst>
                                          <p:attrName>r</p:attrName>
                                        </p:attrNameLst>
                                      </p:cBhvr>
                                      <p:tavLst>
                                        <p:tav tm="0">
                                          <p:val>
                                            <p:strVal val="0"/>
                                          </p:val>
                                        </p:tav>
                                        <p:tav tm="100000">
                                          <p:val>
                                            <p:strVal val="720"/>
                                          </p:val>
                                        </p:tav>
                                      </p:tavLst>
                                    </p:anim>
                                    <p:anim calcmode="lin" valueType="num">
                                      <p:cBhvr>
                                        <p:cTn id="20" dur="2000"/>
                                        <p:tgtEl>
                                          <p:spTgt spid="59"/>
                                        </p:tgtEl>
                                        <p:attrNameLst>
                                          <p:attrName>ppt_h</p:attrName>
                                        </p:attrNameLst>
                                      </p:cBhvr>
                                      <p:tavLst>
                                        <p:tav tm="0">
                                          <p:val>
                                            <p:strVal val="#ppt_h"/>
                                          </p:val>
                                        </p:tav>
                                        <p:tav tm="100000">
                                          <p:val>
                                            <p:strVal val="0"/>
                                          </p:val>
                                        </p:tav>
                                      </p:tavLst>
                                    </p:anim>
                                    <p:anim calcmode="lin" valueType="num">
                                      <p:cBhvr>
                                        <p:cTn id="21" dur="2000"/>
                                        <p:tgtEl>
                                          <p:spTgt spid="59"/>
                                        </p:tgtEl>
                                        <p:attrNameLst>
                                          <p:attrName>ppt_w</p:attrName>
                                        </p:attrNameLst>
                                      </p:cBhvr>
                                      <p:tavLst>
                                        <p:tav tm="0">
                                          <p:val>
                                            <p:strVal val="#ppt_w"/>
                                          </p:val>
                                        </p:tav>
                                        <p:tav tm="100000">
                                          <p:val>
                                            <p:strVal val="0"/>
                                          </p:val>
                                        </p:tav>
                                      </p:tavLst>
                                    </p:anim>
                                    <p:set>
                                      <p:cBhvr>
                                        <p:cTn id="22" dur="1" fill="hold">
                                          <p:stCondLst>
                                            <p:cond delay="1999"/>
                                          </p:stCondLst>
                                        </p:cTn>
                                        <p:tgtEl>
                                          <p:spTgt spid="59"/>
                                        </p:tgtEl>
                                        <p:attrNameLst>
                                          <p:attrName>style.visibility</p:attrName>
                                        </p:attrNameLst>
                                      </p:cBhvr>
                                      <p:to>
                                        <p:strVal val="hidden"/>
                                      </p:to>
                                    </p:set>
                                  </p:childTnLst>
                                </p:cTn>
                              </p:par>
                              <p:par>
                                <p:cTn id="23" presetClass="exit" fill="hold" nodeType="withEffect">
                                  <p:stCondLst>
                                    <p:cond delay="0"/>
                                  </p:stCondLst>
                                  <p:childTnLst>
                                    <p:animEffect transition="out" filter="fade">
                                      <p:cBhvr>
                                        <p:cTn id="24" dur="2000"/>
                                        <p:tgtEl>
                                          <p:spTgt spid="60"/>
                                        </p:tgtEl>
                                      </p:cBhvr>
                                    </p:animEffect>
                                    <p:anim calcmode="lin" valueType="num">
                                      <p:cBhvr>
                                        <p:cTn id="25" dur="2000"/>
                                        <p:tgtEl>
                                          <p:spTgt spid="60"/>
                                        </p:tgtEl>
                                        <p:attrNameLst>
                                          <p:attrName>r</p:attrName>
                                        </p:attrNameLst>
                                      </p:cBhvr>
                                      <p:tavLst>
                                        <p:tav tm="0">
                                          <p:val>
                                            <p:strVal val="0"/>
                                          </p:val>
                                        </p:tav>
                                        <p:tav tm="100000">
                                          <p:val>
                                            <p:strVal val="720"/>
                                          </p:val>
                                        </p:tav>
                                      </p:tavLst>
                                    </p:anim>
                                    <p:anim calcmode="lin" valueType="num">
                                      <p:cBhvr>
                                        <p:cTn id="26" dur="2000"/>
                                        <p:tgtEl>
                                          <p:spTgt spid="60"/>
                                        </p:tgtEl>
                                        <p:attrNameLst>
                                          <p:attrName>ppt_h</p:attrName>
                                        </p:attrNameLst>
                                      </p:cBhvr>
                                      <p:tavLst>
                                        <p:tav tm="0">
                                          <p:val>
                                            <p:strVal val="#ppt_h"/>
                                          </p:val>
                                        </p:tav>
                                        <p:tav tm="100000">
                                          <p:val>
                                            <p:strVal val="0"/>
                                          </p:val>
                                        </p:tav>
                                      </p:tavLst>
                                    </p:anim>
                                    <p:anim calcmode="lin" valueType="num">
                                      <p:cBhvr>
                                        <p:cTn id="27" dur="2000"/>
                                        <p:tgtEl>
                                          <p:spTgt spid="60"/>
                                        </p:tgtEl>
                                        <p:attrNameLst>
                                          <p:attrName>ppt_w</p:attrName>
                                        </p:attrNameLst>
                                      </p:cBhvr>
                                      <p:tavLst>
                                        <p:tav tm="0">
                                          <p:val>
                                            <p:strVal val="#ppt_w"/>
                                          </p:val>
                                        </p:tav>
                                        <p:tav tm="100000">
                                          <p:val>
                                            <p:strVal val="0"/>
                                          </p:val>
                                        </p:tav>
                                      </p:tavLst>
                                    </p:anim>
                                    <p:set>
                                      <p:cBhvr>
                                        <p:cTn id="28" dur="1" fill="hold">
                                          <p:stCondLst>
                                            <p:cond delay="1999"/>
                                          </p:stCondLst>
                                        </p:cTn>
                                        <p:tgtEl>
                                          <p:spTgt spid="60"/>
                                        </p:tgtEl>
                                        <p:attrNameLst>
                                          <p:attrName>style.visibility</p:attrName>
                                        </p:attrNameLst>
                                      </p:cBhvr>
                                      <p:to>
                                        <p:strVal val="hidden"/>
                                      </p:to>
                                    </p:set>
                                  </p:childTnLst>
                                </p:cTn>
                              </p:par>
                              <p:par>
                                <p:cTn id="29" presetClass="exit" fill="hold" nodeType="withEffect">
                                  <p:stCondLst>
                                    <p:cond delay="0"/>
                                  </p:stCondLst>
                                  <p:childTnLst>
                                    <p:animEffect transition="out" filter="fade">
                                      <p:cBhvr>
                                        <p:cTn id="30" dur="2000"/>
                                        <p:tgtEl>
                                          <p:spTgt spid="61"/>
                                        </p:tgtEl>
                                      </p:cBhvr>
                                    </p:animEffect>
                                    <p:anim calcmode="lin" valueType="num">
                                      <p:cBhvr>
                                        <p:cTn id="31" dur="2000"/>
                                        <p:tgtEl>
                                          <p:spTgt spid="61"/>
                                        </p:tgtEl>
                                        <p:attrNameLst>
                                          <p:attrName>r</p:attrName>
                                        </p:attrNameLst>
                                      </p:cBhvr>
                                      <p:tavLst>
                                        <p:tav tm="0">
                                          <p:val>
                                            <p:strVal val="0"/>
                                          </p:val>
                                        </p:tav>
                                        <p:tav tm="100000">
                                          <p:val>
                                            <p:strVal val="720"/>
                                          </p:val>
                                        </p:tav>
                                      </p:tavLst>
                                    </p:anim>
                                    <p:anim calcmode="lin" valueType="num">
                                      <p:cBhvr>
                                        <p:cTn id="32" dur="2000"/>
                                        <p:tgtEl>
                                          <p:spTgt spid="61"/>
                                        </p:tgtEl>
                                        <p:attrNameLst>
                                          <p:attrName>ppt_h</p:attrName>
                                        </p:attrNameLst>
                                      </p:cBhvr>
                                      <p:tavLst>
                                        <p:tav tm="0">
                                          <p:val>
                                            <p:strVal val="#ppt_h"/>
                                          </p:val>
                                        </p:tav>
                                        <p:tav tm="100000">
                                          <p:val>
                                            <p:strVal val="0"/>
                                          </p:val>
                                        </p:tav>
                                      </p:tavLst>
                                    </p:anim>
                                    <p:anim calcmode="lin" valueType="num">
                                      <p:cBhvr>
                                        <p:cTn id="33" dur="2000"/>
                                        <p:tgtEl>
                                          <p:spTgt spid="61"/>
                                        </p:tgtEl>
                                        <p:attrNameLst>
                                          <p:attrName>ppt_w</p:attrName>
                                        </p:attrNameLst>
                                      </p:cBhvr>
                                      <p:tavLst>
                                        <p:tav tm="0">
                                          <p:val>
                                            <p:strVal val="#ppt_w"/>
                                          </p:val>
                                        </p:tav>
                                        <p:tav tm="100000">
                                          <p:val>
                                            <p:strVal val="0"/>
                                          </p:val>
                                        </p:tav>
                                      </p:tavLst>
                                    </p:anim>
                                    <p:set>
                                      <p:cBhvr>
                                        <p:cTn id="34" dur="1" fill="hold">
                                          <p:stCondLst>
                                            <p:cond delay="1999"/>
                                          </p:stCondLst>
                                        </p:cTn>
                                        <p:tgtEl>
                                          <p:spTgt spid="61"/>
                                        </p:tgtEl>
                                        <p:attrNameLst>
                                          <p:attrName>style.visibility</p:attrName>
                                        </p:attrNameLst>
                                      </p:cBhvr>
                                      <p:to>
                                        <p:strVal val="hidden"/>
                                      </p:to>
                                    </p:set>
                                  </p:childTnLst>
                                </p:cTn>
                              </p:par>
                              <p:par>
                                <p:cTn id="35" presetClass="exit" fill="hold" nodeType="withEffect">
                                  <p:stCondLst>
                                    <p:cond delay="0"/>
                                  </p:stCondLst>
                                  <p:childTnLst>
                                    <p:animEffect transition="out" filter="fade">
                                      <p:cBhvr>
                                        <p:cTn id="36" dur="2000"/>
                                        <p:tgtEl>
                                          <p:spTgt spid="62"/>
                                        </p:tgtEl>
                                      </p:cBhvr>
                                    </p:animEffect>
                                    <p:anim calcmode="lin" valueType="num">
                                      <p:cBhvr>
                                        <p:cTn id="37" dur="2000"/>
                                        <p:tgtEl>
                                          <p:spTgt spid="62"/>
                                        </p:tgtEl>
                                        <p:attrNameLst>
                                          <p:attrName>r</p:attrName>
                                        </p:attrNameLst>
                                      </p:cBhvr>
                                      <p:tavLst>
                                        <p:tav tm="0">
                                          <p:val>
                                            <p:strVal val="0"/>
                                          </p:val>
                                        </p:tav>
                                        <p:tav tm="100000">
                                          <p:val>
                                            <p:strVal val="720"/>
                                          </p:val>
                                        </p:tav>
                                      </p:tavLst>
                                    </p:anim>
                                    <p:anim calcmode="lin" valueType="num">
                                      <p:cBhvr>
                                        <p:cTn id="38" dur="2000"/>
                                        <p:tgtEl>
                                          <p:spTgt spid="62"/>
                                        </p:tgtEl>
                                        <p:attrNameLst>
                                          <p:attrName>ppt_h</p:attrName>
                                        </p:attrNameLst>
                                      </p:cBhvr>
                                      <p:tavLst>
                                        <p:tav tm="0">
                                          <p:val>
                                            <p:strVal val="#ppt_h"/>
                                          </p:val>
                                        </p:tav>
                                        <p:tav tm="100000">
                                          <p:val>
                                            <p:strVal val="0"/>
                                          </p:val>
                                        </p:tav>
                                      </p:tavLst>
                                    </p:anim>
                                    <p:anim calcmode="lin" valueType="num">
                                      <p:cBhvr>
                                        <p:cTn id="39" dur="2000"/>
                                        <p:tgtEl>
                                          <p:spTgt spid="62"/>
                                        </p:tgtEl>
                                        <p:attrNameLst>
                                          <p:attrName>ppt_w</p:attrName>
                                        </p:attrNameLst>
                                      </p:cBhvr>
                                      <p:tavLst>
                                        <p:tav tm="0">
                                          <p:val>
                                            <p:strVal val="#ppt_w"/>
                                          </p:val>
                                        </p:tav>
                                        <p:tav tm="100000">
                                          <p:val>
                                            <p:strVal val="0"/>
                                          </p:val>
                                        </p:tav>
                                      </p:tavLst>
                                    </p:anim>
                                    <p:set>
                                      <p:cBhvr>
                                        <p:cTn id="40" dur="1" fill="hold">
                                          <p:stCondLst>
                                            <p:cond delay="1999"/>
                                          </p:stCondLst>
                                        </p:cTn>
                                        <p:tgtEl>
                                          <p:spTgt spid="62"/>
                                        </p:tgtEl>
                                        <p:attrNameLst>
                                          <p:attrName>style.visibility</p:attrName>
                                        </p:attrNameLst>
                                      </p:cBhvr>
                                      <p:to>
                                        <p:strVal val="hidden"/>
                                      </p:to>
                                    </p:set>
                                  </p:childTnLst>
                                </p:cTn>
                              </p:par>
                              <p:par>
                                <p:cTn id="41" presetClass="exit" fill="hold" nodeType="withEffect">
                                  <p:stCondLst>
                                    <p:cond delay="0"/>
                                  </p:stCondLst>
                                  <p:childTnLst>
                                    <p:animEffect transition="out" filter="fade">
                                      <p:cBhvr>
                                        <p:cTn id="42" dur="2000"/>
                                        <p:tgtEl>
                                          <p:spTgt spid="63"/>
                                        </p:tgtEl>
                                      </p:cBhvr>
                                    </p:animEffect>
                                    <p:anim calcmode="lin" valueType="num">
                                      <p:cBhvr>
                                        <p:cTn id="43" dur="2000"/>
                                        <p:tgtEl>
                                          <p:spTgt spid="63"/>
                                        </p:tgtEl>
                                        <p:attrNameLst>
                                          <p:attrName>r</p:attrName>
                                        </p:attrNameLst>
                                      </p:cBhvr>
                                      <p:tavLst>
                                        <p:tav tm="0">
                                          <p:val>
                                            <p:strVal val="0"/>
                                          </p:val>
                                        </p:tav>
                                        <p:tav tm="100000">
                                          <p:val>
                                            <p:strVal val="720"/>
                                          </p:val>
                                        </p:tav>
                                      </p:tavLst>
                                    </p:anim>
                                    <p:anim calcmode="lin" valueType="num">
                                      <p:cBhvr>
                                        <p:cTn id="44" dur="2000"/>
                                        <p:tgtEl>
                                          <p:spTgt spid="63"/>
                                        </p:tgtEl>
                                        <p:attrNameLst>
                                          <p:attrName>ppt_h</p:attrName>
                                        </p:attrNameLst>
                                      </p:cBhvr>
                                      <p:tavLst>
                                        <p:tav tm="0">
                                          <p:val>
                                            <p:strVal val="#ppt_h"/>
                                          </p:val>
                                        </p:tav>
                                        <p:tav tm="100000">
                                          <p:val>
                                            <p:strVal val="0"/>
                                          </p:val>
                                        </p:tav>
                                      </p:tavLst>
                                    </p:anim>
                                    <p:anim calcmode="lin" valueType="num">
                                      <p:cBhvr>
                                        <p:cTn id="45" dur="2000"/>
                                        <p:tgtEl>
                                          <p:spTgt spid="63"/>
                                        </p:tgtEl>
                                        <p:attrNameLst>
                                          <p:attrName>ppt_w</p:attrName>
                                        </p:attrNameLst>
                                      </p:cBhvr>
                                      <p:tavLst>
                                        <p:tav tm="0">
                                          <p:val>
                                            <p:strVal val="#ppt_w"/>
                                          </p:val>
                                        </p:tav>
                                        <p:tav tm="100000">
                                          <p:val>
                                            <p:strVal val="0"/>
                                          </p:val>
                                        </p:tav>
                                      </p:tavLst>
                                    </p:anim>
                                    <p:set>
                                      <p:cBhvr>
                                        <p:cTn id="46" dur="1" fill="hold">
                                          <p:stCondLst>
                                            <p:cond delay="1999"/>
                                          </p:stCondLst>
                                        </p:cTn>
                                        <p:tgtEl>
                                          <p:spTgt spid="63"/>
                                        </p:tgtEl>
                                        <p:attrNameLst>
                                          <p:attrName>style.visibility</p:attrName>
                                        </p:attrNameLst>
                                      </p:cBhvr>
                                      <p:to>
                                        <p:strVal val="hidden"/>
                                      </p:to>
                                    </p:set>
                                  </p:childTnLst>
                                </p:cTn>
                              </p:par>
                              <p:par>
                                <p:cTn id="47" presetClass="exit" fill="hold" nodeType="withEffect">
                                  <p:stCondLst>
                                    <p:cond delay="0"/>
                                  </p:stCondLst>
                                  <p:childTnLst>
                                    <p:animEffect transition="out" filter="fade">
                                      <p:cBhvr>
                                        <p:cTn id="48" dur="2000"/>
                                        <p:tgtEl>
                                          <p:spTgt spid="64"/>
                                        </p:tgtEl>
                                      </p:cBhvr>
                                    </p:animEffect>
                                    <p:anim calcmode="lin" valueType="num">
                                      <p:cBhvr>
                                        <p:cTn id="49" dur="2000"/>
                                        <p:tgtEl>
                                          <p:spTgt spid="64"/>
                                        </p:tgtEl>
                                        <p:attrNameLst>
                                          <p:attrName>r</p:attrName>
                                        </p:attrNameLst>
                                      </p:cBhvr>
                                      <p:tavLst>
                                        <p:tav tm="0">
                                          <p:val>
                                            <p:strVal val="0"/>
                                          </p:val>
                                        </p:tav>
                                        <p:tav tm="100000">
                                          <p:val>
                                            <p:strVal val="720"/>
                                          </p:val>
                                        </p:tav>
                                      </p:tavLst>
                                    </p:anim>
                                    <p:anim calcmode="lin" valueType="num">
                                      <p:cBhvr>
                                        <p:cTn id="50" dur="2000"/>
                                        <p:tgtEl>
                                          <p:spTgt spid="64"/>
                                        </p:tgtEl>
                                        <p:attrNameLst>
                                          <p:attrName>ppt_h</p:attrName>
                                        </p:attrNameLst>
                                      </p:cBhvr>
                                      <p:tavLst>
                                        <p:tav tm="0">
                                          <p:val>
                                            <p:strVal val="#ppt_h"/>
                                          </p:val>
                                        </p:tav>
                                        <p:tav tm="100000">
                                          <p:val>
                                            <p:strVal val="0"/>
                                          </p:val>
                                        </p:tav>
                                      </p:tavLst>
                                    </p:anim>
                                    <p:anim calcmode="lin" valueType="num">
                                      <p:cBhvr>
                                        <p:cTn id="51" dur="2000"/>
                                        <p:tgtEl>
                                          <p:spTgt spid="64"/>
                                        </p:tgtEl>
                                        <p:attrNameLst>
                                          <p:attrName>ppt_w</p:attrName>
                                        </p:attrNameLst>
                                      </p:cBhvr>
                                      <p:tavLst>
                                        <p:tav tm="0">
                                          <p:val>
                                            <p:strVal val="#ppt_w"/>
                                          </p:val>
                                        </p:tav>
                                        <p:tav tm="100000">
                                          <p:val>
                                            <p:strVal val="0"/>
                                          </p:val>
                                        </p:tav>
                                      </p:tavLst>
                                    </p:anim>
                                    <p:set>
                                      <p:cBhvr>
                                        <p:cTn id="52" dur="1" fill="hold">
                                          <p:stCondLst>
                                            <p:cond delay="1999"/>
                                          </p:stCondLst>
                                        </p:cTn>
                                        <p:tgtEl>
                                          <p:spTgt spid="64"/>
                                        </p:tgtEl>
                                        <p:attrNameLst>
                                          <p:attrName>style.visibility</p:attrName>
                                        </p:attrNameLst>
                                      </p:cBhvr>
                                      <p:to>
                                        <p:strVal val="hidden"/>
                                      </p:to>
                                    </p:set>
                                  </p:childTnLst>
                                </p:cTn>
                              </p:par>
                              <p:par>
                                <p:cTn id="53" presetClass="exit" fill="hold" nodeType="withEffect">
                                  <p:stCondLst>
                                    <p:cond delay="0"/>
                                  </p:stCondLst>
                                  <p:childTnLst>
                                    <p:animEffect transition="out" filter="fade">
                                      <p:cBhvr>
                                        <p:cTn id="54" dur="2000"/>
                                        <p:tgtEl>
                                          <p:spTgt spid="65"/>
                                        </p:tgtEl>
                                      </p:cBhvr>
                                    </p:animEffect>
                                    <p:anim calcmode="lin" valueType="num">
                                      <p:cBhvr>
                                        <p:cTn id="55" dur="2000"/>
                                        <p:tgtEl>
                                          <p:spTgt spid="65"/>
                                        </p:tgtEl>
                                        <p:attrNameLst>
                                          <p:attrName>r</p:attrName>
                                        </p:attrNameLst>
                                      </p:cBhvr>
                                      <p:tavLst>
                                        <p:tav tm="0">
                                          <p:val>
                                            <p:strVal val="0"/>
                                          </p:val>
                                        </p:tav>
                                        <p:tav tm="100000">
                                          <p:val>
                                            <p:strVal val="720"/>
                                          </p:val>
                                        </p:tav>
                                      </p:tavLst>
                                    </p:anim>
                                    <p:anim calcmode="lin" valueType="num">
                                      <p:cBhvr>
                                        <p:cTn id="56" dur="2000"/>
                                        <p:tgtEl>
                                          <p:spTgt spid="65"/>
                                        </p:tgtEl>
                                        <p:attrNameLst>
                                          <p:attrName>ppt_h</p:attrName>
                                        </p:attrNameLst>
                                      </p:cBhvr>
                                      <p:tavLst>
                                        <p:tav tm="0">
                                          <p:val>
                                            <p:strVal val="#ppt_h"/>
                                          </p:val>
                                        </p:tav>
                                        <p:tav tm="100000">
                                          <p:val>
                                            <p:strVal val="0"/>
                                          </p:val>
                                        </p:tav>
                                      </p:tavLst>
                                    </p:anim>
                                    <p:anim calcmode="lin" valueType="num">
                                      <p:cBhvr>
                                        <p:cTn id="57" dur="2000"/>
                                        <p:tgtEl>
                                          <p:spTgt spid="65"/>
                                        </p:tgtEl>
                                        <p:attrNameLst>
                                          <p:attrName>ppt_w</p:attrName>
                                        </p:attrNameLst>
                                      </p:cBhvr>
                                      <p:tavLst>
                                        <p:tav tm="0">
                                          <p:val>
                                            <p:strVal val="#ppt_w"/>
                                          </p:val>
                                        </p:tav>
                                        <p:tav tm="100000">
                                          <p:val>
                                            <p:strVal val="0"/>
                                          </p:val>
                                        </p:tav>
                                      </p:tavLst>
                                    </p:anim>
                                    <p:set>
                                      <p:cBhvr>
                                        <p:cTn id="58" dur="1" fill="hold">
                                          <p:stCondLst>
                                            <p:cond delay="1999"/>
                                          </p:stCondLst>
                                        </p:cTn>
                                        <p:tgtEl>
                                          <p:spTgt spid="65"/>
                                        </p:tgtEl>
                                        <p:attrNameLst>
                                          <p:attrName>style.visibility</p:attrName>
                                        </p:attrNameLst>
                                      </p:cBhvr>
                                      <p:to>
                                        <p:strVal val="hidden"/>
                                      </p:to>
                                    </p:set>
                                  </p:childTnLst>
                                </p:cTn>
                              </p:par>
                              <p:par>
                                <p:cTn id="59" presetClass="exit" fill="hold" nodeType="withEffect">
                                  <p:stCondLst>
                                    <p:cond delay="0"/>
                                  </p:stCondLst>
                                  <p:childTnLst>
                                    <p:animEffect transition="out" filter="fade">
                                      <p:cBhvr>
                                        <p:cTn id="60" dur="2000"/>
                                        <p:tgtEl>
                                          <p:spTgt spid="66"/>
                                        </p:tgtEl>
                                      </p:cBhvr>
                                    </p:animEffect>
                                    <p:anim calcmode="lin" valueType="num">
                                      <p:cBhvr>
                                        <p:cTn id="61" dur="2000"/>
                                        <p:tgtEl>
                                          <p:spTgt spid="66"/>
                                        </p:tgtEl>
                                        <p:attrNameLst>
                                          <p:attrName>r</p:attrName>
                                        </p:attrNameLst>
                                      </p:cBhvr>
                                      <p:tavLst>
                                        <p:tav tm="0">
                                          <p:val>
                                            <p:strVal val="0"/>
                                          </p:val>
                                        </p:tav>
                                        <p:tav tm="100000">
                                          <p:val>
                                            <p:strVal val="720"/>
                                          </p:val>
                                        </p:tav>
                                      </p:tavLst>
                                    </p:anim>
                                    <p:anim calcmode="lin" valueType="num">
                                      <p:cBhvr>
                                        <p:cTn id="62" dur="2000"/>
                                        <p:tgtEl>
                                          <p:spTgt spid="66"/>
                                        </p:tgtEl>
                                        <p:attrNameLst>
                                          <p:attrName>ppt_h</p:attrName>
                                        </p:attrNameLst>
                                      </p:cBhvr>
                                      <p:tavLst>
                                        <p:tav tm="0">
                                          <p:val>
                                            <p:strVal val="#ppt_h"/>
                                          </p:val>
                                        </p:tav>
                                        <p:tav tm="100000">
                                          <p:val>
                                            <p:strVal val="0"/>
                                          </p:val>
                                        </p:tav>
                                      </p:tavLst>
                                    </p:anim>
                                    <p:anim calcmode="lin" valueType="num">
                                      <p:cBhvr>
                                        <p:cTn id="63" dur="2000"/>
                                        <p:tgtEl>
                                          <p:spTgt spid="66"/>
                                        </p:tgtEl>
                                        <p:attrNameLst>
                                          <p:attrName>ppt_w</p:attrName>
                                        </p:attrNameLst>
                                      </p:cBhvr>
                                      <p:tavLst>
                                        <p:tav tm="0">
                                          <p:val>
                                            <p:strVal val="#ppt_w"/>
                                          </p:val>
                                        </p:tav>
                                        <p:tav tm="100000">
                                          <p:val>
                                            <p:strVal val="0"/>
                                          </p:val>
                                        </p:tav>
                                      </p:tavLst>
                                    </p:anim>
                                    <p:set>
                                      <p:cBhvr>
                                        <p:cTn id="64" dur="1" fill="hold">
                                          <p:stCondLst>
                                            <p:cond delay="1999"/>
                                          </p:stCondLst>
                                        </p:cTn>
                                        <p:tgtEl>
                                          <p:spTgt spid="66"/>
                                        </p:tgtEl>
                                        <p:attrNameLst>
                                          <p:attrName>style.visibility</p:attrName>
                                        </p:attrNameLst>
                                      </p:cBhvr>
                                      <p:to>
                                        <p:strVal val="hidden"/>
                                      </p:to>
                                    </p:set>
                                  </p:childTnLst>
                                </p:cTn>
                              </p:par>
                              <p:par>
                                <p:cTn id="65" presetClass="exit" fill="hold" nodeType="withEffect">
                                  <p:stCondLst>
                                    <p:cond delay="0"/>
                                  </p:stCondLst>
                                  <p:childTnLst>
                                    <p:animEffect transition="out" filter="fade">
                                      <p:cBhvr>
                                        <p:cTn id="66" dur="2000"/>
                                        <p:tgtEl>
                                          <p:spTgt spid="67"/>
                                        </p:tgtEl>
                                      </p:cBhvr>
                                    </p:animEffect>
                                    <p:anim calcmode="lin" valueType="num">
                                      <p:cBhvr>
                                        <p:cTn id="67" dur="2000"/>
                                        <p:tgtEl>
                                          <p:spTgt spid="67"/>
                                        </p:tgtEl>
                                        <p:attrNameLst>
                                          <p:attrName>r</p:attrName>
                                        </p:attrNameLst>
                                      </p:cBhvr>
                                      <p:tavLst>
                                        <p:tav tm="0">
                                          <p:val>
                                            <p:strVal val="0"/>
                                          </p:val>
                                        </p:tav>
                                        <p:tav tm="100000">
                                          <p:val>
                                            <p:strVal val="720"/>
                                          </p:val>
                                        </p:tav>
                                      </p:tavLst>
                                    </p:anim>
                                    <p:anim calcmode="lin" valueType="num">
                                      <p:cBhvr>
                                        <p:cTn id="68" dur="2000"/>
                                        <p:tgtEl>
                                          <p:spTgt spid="67"/>
                                        </p:tgtEl>
                                        <p:attrNameLst>
                                          <p:attrName>ppt_h</p:attrName>
                                        </p:attrNameLst>
                                      </p:cBhvr>
                                      <p:tavLst>
                                        <p:tav tm="0">
                                          <p:val>
                                            <p:strVal val="#ppt_h"/>
                                          </p:val>
                                        </p:tav>
                                        <p:tav tm="100000">
                                          <p:val>
                                            <p:strVal val="0"/>
                                          </p:val>
                                        </p:tav>
                                      </p:tavLst>
                                    </p:anim>
                                    <p:anim calcmode="lin" valueType="num">
                                      <p:cBhvr>
                                        <p:cTn id="69" dur="2000"/>
                                        <p:tgtEl>
                                          <p:spTgt spid="67"/>
                                        </p:tgtEl>
                                        <p:attrNameLst>
                                          <p:attrName>ppt_w</p:attrName>
                                        </p:attrNameLst>
                                      </p:cBhvr>
                                      <p:tavLst>
                                        <p:tav tm="0">
                                          <p:val>
                                            <p:strVal val="#ppt_w"/>
                                          </p:val>
                                        </p:tav>
                                        <p:tav tm="100000">
                                          <p:val>
                                            <p:strVal val="0"/>
                                          </p:val>
                                        </p:tav>
                                      </p:tavLst>
                                    </p:anim>
                                    <p:set>
                                      <p:cBhvr>
                                        <p:cTn id="70" dur="1" fill="hold">
                                          <p:stCondLst>
                                            <p:cond delay="1999"/>
                                          </p:stCondLst>
                                        </p:cTn>
                                        <p:tgtEl>
                                          <p:spTgt spid="67"/>
                                        </p:tgtEl>
                                        <p:attrNameLst>
                                          <p:attrName>style.visibility</p:attrName>
                                        </p:attrNameLst>
                                      </p:cBhvr>
                                      <p:to>
                                        <p:strVal val="hidden"/>
                                      </p:to>
                                    </p:set>
                                  </p:childTnLst>
                                </p:cTn>
                              </p:par>
                              <p:par>
                                <p:cTn id="71" presetClass="entr" fill="hold" nodeType="withEffect">
                                  <p:stCondLst>
                                    <p:cond delay="0"/>
                                  </p:stCondLst>
                                  <p:childTnLst>
                                    <p:set>
                                      <p:cBhvr>
                                        <p:cTn id="72" dur="1" fill="hold">
                                          <p:stCondLst>
                                            <p:cond delay="0"/>
                                          </p:stCondLst>
                                        </p:cTn>
                                        <p:tgtEl>
                                          <p:spTgt spid="68"/>
                                        </p:tgtEl>
                                        <p:attrNameLst>
                                          <p:attrName>style.visibility</p:attrName>
                                        </p:attrNameLst>
                                      </p:cBhvr>
                                      <p:to>
                                        <p:strVal val="visible"/>
                                      </p:to>
                                    </p:set>
                                  </p:childTnLst>
                                </p:cTn>
                              </p:par>
                              <p:par>
                                <p:cTn id="73" presetClass="entr" fill="hold" nodeType="withEffect">
                                  <p:stCondLst>
                                    <p:cond delay="0"/>
                                  </p:stCondLst>
                                  <p:childTnLst>
                                    <p:set>
                                      <p:cBhvr>
                                        <p:cTn id="74" dur="1" fill="hold">
                                          <p:stCondLst>
                                            <p:cond delay="0"/>
                                          </p:stCondLst>
                                        </p:cTn>
                                        <p:tgtEl>
                                          <p:spTgt spid="69"/>
                                        </p:tgtEl>
                                        <p:attrNameLst>
                                          <p:attrName>style.visibility</p:attrName>
                                        </p:attrNameLst>
                                      </p:cBhvr>
                                      <p:to>
                                        <p:strVal val="visible"/>
                                      </p:to>
                                    </p:set>
                                  </p:childTnLst>
                                </p:cTn>
                              </p:par>
                              <p:par>
                                <p:cTn id="75" presetClass="entr"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Class="entr"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Class="entr" fill="hold"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par>
                                <p:cTn id="81" presetClass="entr" fill="hold" nodeType="with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par>
                                <p:cTn id="83" presetClass="entr" fill="hold"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Class="entr"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childTnLst>
                                </p:cTn>
                              </p:par>
                              <p:par>
                                <p:cTn id="87" presetClass="entr" fill="hold"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par>
                                <p:cTn id="89" presetClass="entr" fill="hold" nodeType="withEffect">
                                  <p:stCondLst>
                                    <p:cond delay="0"/>
                                  </p:stCondLst>
                                  <p:childTnLst>
                                    <p:set>
                                      <p:cBhvr>
                                        <p:cTn id="90" dur="1" fill="hold">
                                          <p:stCondLst>
                                            <p:cond delay="0"/>
                                          </p:stCondLst>
                                        </p:cTn>
                                        <p:tgtEl>
                                          <p:spTgt spid="77"/>
                                        </p:tgtEl>
                                        <p:attrNameLst>
                                          <p:attrName>style.visibility</p:attrName>
                                        </p:attrNameLst>
                                      </p:cBhvr>
                                      <p:to>
                                        <p:strVal val="visible"/>
                                      </p:to>
                                    </p:set>
                                  </p:childTnLst>
                                </p:cTn>
                              </p:par>
                              <p:par>
                                <p:cTn id="91" presetClass="entr" fill="hold"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Cloud: Circuit Breaker - </a:t>
            </a:r>
            <a:r>
              <a:rPr lang="en-US" dirty="0" err="1"/>
              <a:t>Hystrix</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381000" y="571500"/>
            <a:ext cx="11430000" cy="468373"/>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382898" y="1593945"/>
            <a:ext cx="11210769" cy="3891678"/>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51243">
                    <a:hueOff val="0"/>
                    <a:satOff val="0"/>
                    <a:lumOff val="0"/>
                    <a:alphaOff val="0"/>
                  </a:srgbClr>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5670947" y="2289774"/>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2954030" y="2302005"/>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8536798" y="2289774"/>
            <a:ext cx="180431" cy="18043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5670947" y="3270151"/>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2954030" y="3279444"/>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8536798" y="3102005"/>
            <a:ext cx="180431" cy="368092"/>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5670947" y="4278406"/>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2954030" y="4289559"/>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5667919"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2951001"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411462" y="5820143"/>
            <a:ext cx="9621408" cy="426720"/>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IN" sz="16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271474"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182492"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8542676" y="4102827"/>
            <a:ext cx="180431" cy="368092"/>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8534400" y="5088882"/>
            <a:ext cx="180431" cy="368092"/>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1394419" y="2103579"/>
            <a:ext cx="180431" cy="368092"/>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1394418" y="3099125"/>
            <a:ext cx="180431" cy="368092"/>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1401970" y="4289559"/>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1401970" y="5092497"/>
            <a:ext cx="180431" cy="368092"/>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1542656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381000" y="571500"/>
            <a:ext cx="5524500" cy="875560"/>
          </a:xfrm>
        </p:spPr>
        <p:txBody>
          <a:bodyPr/>
          <a:lstStyle/>
          <a:p>
            <a:pPr>
              <a:buClr>
                <a:schemeClr val="bg2"/>
              </a:buClr>
            </a:pPr>
            <a:r>
              <a:rPr lang="en-US" dirty="0"/>
              <a:t>Lab</a:t>
            </a:r>
            <a:br>
              <a:rPr lang="en-US" dirty="0"/>
            </a:br>
            <a:br>
              <a:rPr lang="en-US"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E9288AFF-70BA-4429-9E8D-05D06C0869DC}"/>
              </a:ext>
            </a:extLst>
          </p:cNvPr>
          <p:cNvPicPr>
            <a:picLocks noChangeAspect="1"/>
          </p:cNvPicPr>
          <p:nvPr/>
        </p:nvPicPr>
        <p:blipFill>
          <a:blip r:embed="rId3"/>
          <a:stretch>
            <a:fillRect/>
          </a:stretch>
        </p:blipFill>
        <p:spPr>
          <a:xfrm>
            <a:off x="7547192" y="2126762"/>
            <a:ext cx="3193616" cy="2604477"/>
          </a:xfrm>
          <a:prstGeom prst="rect">
            <a:avLst/>
          </a:prstGeom>
        </p:spPr>
      </p:pic>
      <p:sp>
        <p:nvSpPr>
          <p:cNvPr id="2" name="Rectangle 1">
            <a:extLst>
              <a:ext uri="{FF2B5EF4-FFF2-40B4-BE49-F238E27FC236}">
                <a16:creationId xmlns:a16="http://schemas.microsoft.com/office/drawing/2014/main" id="{8FC080F7-192D-4E8F-85E4-D60A420E0981}"/>
              </a:ext>
            </a:extLst>
          </p:cNvPr>
          <p:cNvSpPr/>
          <p:nvPr/>
        </p:nvSpPr>
        <p:spPr>
          <a:xfrm>
            <a:off x="381000" y="1447060"/>
            <a:ext cx="5416118" cy="1785104"/>
          </a:xfrm>
          <a:prstGeom prst="rect">
            <a:avLst/>
          </a:prstGeom>
        </p:spPr>
        <p:txBody>
          <a:bodyPr wrap="square">
            <a:spAutoFit/>
          </a:bodyPr>
          <a:lstStyle/>
          <a:p>
            <a:pPr marL="342900" lvl="0" indent="-342900">
              <a:buFont typeface="+mj-lt"/>
              <a:buAutoNum type="arabicPeriod"/>
            </a:pPr>
            <a:r>
              <a:rPr lang="en-US" sz="2200" dirty="0">
                <a:solidFill>
                  <a:srgbClr val="FFFFFF"/>
                </a:solidFill>
                <a:latin typeface="IBM Plex Sans" panose="020B0503050203000203" pitchFamily="34" charset="0"/>
              </a:rPr>
              <a:t>Wrap the call in the previous lab in </a:t>
            </a:r>
            <a:r>
              <a:rPr lang="en-US" sz="2200" i="1" dirty="0">
                <a:solidFill>
                  <a:srgbClr val="FFFFFF"/>
                </a:solidFill>
                <a:latin typeface="IBM Plex Sans" panose="020B0503050203000203" pitchFamily="34" charset="0"/>
              </a:rPr>
              <a:t>@</a:t>
            </a:r>
            <a:r>
              <a:rPr lang="en-US" sz="2200" i="1" dirty="0" err="1">
                <a:solidFill>
                  <a:srgbClr val="FFFFFF"/>
                </a:solidFill>
                <a:latin typeface="IBM Plex Sans" panose="020B0503050203000203" pitchFamily="34" charset="0"/>
              </a:rPr>
              <a:t>HystrixCommand</a:t>
            </a:r>
            <a:r>
              <a:rPr lang="en-US" sz="2200" dirty="0">
                <a:solidFill>
                  <a:srgbClr val="FFFFFF"/>
                </a:solidFill>
                <a:latin typeface="IBM Plex Sans" panose="020B0503050203000203" pitchFamily="34" charset="0"/>
              </a:rPr>
              <a:t> and provide an appropriate fallback.</a:t>
            </a:r>
          </a:p>
          <a:p>
            <a:pPr marL="342900" lvl="0" indent="-342900">
              <a:buFont typeface="+mj-lt"/>
              <a:buAutoNum type="arabicPeriod"/>
            </a:pPr>
            <a:endParaRPr lang="en-US" sz="2200" dirty="0">
              <a:solidFill>
                <a:srgbClr val="FFFFFF"/>
              </a:solidFill>
              <a:latin typeface="IBM Plex Sans" panose="020B0503050203000203" pitchFamily="34" charset="0"/>
            </a:endParaRPr>
          </a:p>
          <a:p>
            <a:pPr marL="342900" lvl="0" indent="-342900">
              <a:buFont typeface="+mj-lt"/>
              <a:buAutoNum type="arabicPeriod"/>
            </a:pPr>
            <a:r>
              <a:rPr lang="en-US" sz="2200" dirty="0">
                <a:solidFill>
                  <a:srgbClr val="FFFFFF"/>
                </a:solidFill>
                <a:latin typeface="IBM Plex Sans" panose="020B0503050203000203" pitchFamily="34" charset="0"/>
              </a:rPr>
              <a:t>Test by shutting down target service.</a:t>
            </a:r>
            <a:endParaRPr kumimoji="0" lang="en-IN" sz="220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 name="Rectangle 3">
            <a:extLst>
              <a:ext uri="{FF2B5EF4-FFF2-40B4-BE49-F238E27FC236}">
                <a16:creationId xmlns:a16="http://schemas.microsoft.com/office/drawing/2014/main" id="{43F98C7E-B865-49AE-9A93-757747C1C270}"/>
              </a:ext>
            </a:extLst>
          </p:cNvPr>
          <p:cNvSpPr/>
          <p:nvPr/>
        </p:nvSpPr>
        <p:spPr>
          <a:xfrm>
            <a:off x="281614" y="5210885"/>
            <a:ext cx="4323621" cy="400110"/>
          </a:xfrm>
          <a:prstGeom prst="rect">
            <a:avLst/>
          </a:prstGeom>
        </p:spPr>
        <p:txBody>
          <a:bodyPr wrap="none">
            <a:spAutoFit/>
          </a:bodyPr>
          <a:lstStyle/>
          <a:p>
            <a:pPr marL="0" marR="0" lvl="0" indent="0" algn="ctr" defTabSz="822960" rtl="0" eaLnBrk="1" fontAlgn="auto" latinLnBrk="0" hangingPunct="1">
              <a:lnSpc>
                <a:spcPct val="100000"/>
              </a:lnSpc>
              <a:spcBef>
                <a:spcPts val="0"/>
              </a:spcBef>
              <a:spcAft>
                <a:spcPts val="0"/>
              </a:spcAft>
              <a:buClrTx/>
              <a:buSzTx/>
              <a:buFontTx/>
              <a:buNone/>
              <a:tabLst>
                <a:tab pos="0" algn="l"/>
                <a:tab pos="411480" algn="l"/>
                <a:tab pos="822960" algn="l"/>
                <a:tab pos="1234439" algn="l"/>
                <a:tab pos="1645920" algn="l"/>
                <a:tab pos="2057400" algn="l"/>
                <a:tab pos="2468879" algn="l"/>
                <a:tab pos="2880360" algn="l"/>
                <a:tab pos="3291840" algn="l"/>
                <a:tab pos="3703320" algn="l"/>
                <a:tab pos="4114800" algn="l"/>
                <a:tab pos="4526280" algn="l"/>
                <a:tab pos="4937759" algn="l"/>
                <a:tab pos="5349240" algn="l"/>
                <a:tab pos="5760719" algn="l"/>
                <a:tab pos="6172200" algn="l"/>
                <a:tab pos="6583680" algn="l"/>
                <a:tab pos="6995160" algn="l"/>
                <a:tab pos="7406640" algn="l"/>
                <a:tab pos="7818120" algn="l"/>
                <a:tab pos="8229600" algn="l"/>
              </a:tabLst>
              <a:defRPr/>
            </a:pPr>
            <a:r>
              <a:rPr kumimoji="0" lang="en-US" sz="2000" b="1" i="0" u="none" strike="noStrike" kern="1200" cap="none" spc="0" normalizeH="0" baseline="0" noProof="0" dirty="0">
                <a:ln>
                  <a:noFill/>
                </a:ln>
                <a:solidFill>
                  <a:srgbClr val="FFFFFF"/>
                </a:solidFill>
                <a:effectLst/>
                <a:uLnTx/>
                <a:uFillTx/>
                <a:latin typeface="IBM Plex Sans" panose="020B0503050203000203" pitchFamily="34" charset="0"/>
                <a:ea typeface="Arial" pitchFamily="2"/>
                <a:cs typeface="Arial" pitchFamily="2"/>
              </a:rPr>
              <a:t>Running the newly created project</a:t>
            </a:r>
          </a:p>
        </p:txBody>
      </p:sp>
    </p:spTree>
    <p:extLst>
      <p:ext uri="{BB962C8B-B14F-4D97-AF65-F5344CB8AC3E}">
        <p14:creationId xmlns:p14="http://schemas.microsoft.com/office/powerpoint/2010/main" val="4283295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1"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In this course, you learned about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Software circuit breakers protect against cascade failure.</a:t>
            </a:r>
          </a:p>
          <a:p>
            <a:pPr marL="285739" lvl="0" indent="-285739" defTabSz="914363">
              <a:spcBef>
                <a:spcPts val="500"/>
              </a:spcBef>
              <a:buFont typeface="Arial" panose="020B0604020202020204" pitchFamily="34" charset="0"/>
              <a:buChar char="•"/>
              <a:defRPr/>
            </a:pPr>
            <a:r>
              <a:rPr lang="en-US" sz="1667" dirty="0">
                <a:solidFill>
                  <a:srgbClr val="000000"/>
                </a:solidFill>
              </a:rPr>
              <a:t>Spring Cloud Netflix </a:t>
            </a:r>
            <a:r>
              <a:rPr lang="en-US" sz="1667" dirty="0" err="1">
                <a:solidFill>
                  <a:srgbClr val="000000"/>
                </a:solidFill>
              </a:rPr>
              <a:t>Hystrix</a:t>
            </a:r>
            <a:r>
              <a:rPr lang="en-US" sz="1667" dirty="0">
                <a:solidFill>
                  <a:srgbClr val="000000"/>
                </a:solidFill>
              </a:rPr>
              <a:t> provides an easy way to add circuit breakers to your applications.</a:t>
            </a:r>
          </a:p>
          <a:p>
            <a:pPr marL="285739" lvl="0" indent="-285739" defTabSz="914363">
              <a:spcBef>
                <a:spcPts val="500"/>
              </a:spcBef>
              <a:buFont typeface="Arial" panose="020B0604020202020204" pitchFamily="34" charset="0"/>
              <a:buChar char="•"/>
              <a:defRPr/>
            </a:pPr>
            <a:r>
              <a:rPr lang="en-US" sz="1667" dirty="0">
                <a:solidFill>
                  <a:srgbClr val="000000"/>
                </a:solidFill>
              </a:rPr>
              <a:t>You can use </a:t>
            </a:r>
            <a:r>
              <a:rPr lang="en-US" sz="1667" dirty="0" err="1">
                <a:solidFill>
                  <a:srgbClr val="000000"/>
                </a:solidFill>
              </a:rPr>
              <a:t>Hystrix</a:t>
            </a:r>
            <a:r>
              <a:rPr lang="en-US" sz="1667" dirty="0">
                <a:solidFill>
                  <a:srgbClr val="000000"/>
                </a:solidFill>
              </a:rPr>
              <a:t> Dashboard and Turbine to monitor your circuit breakers.</a:t>
            </a:r>
          </a:p>
        </p:txBody>
      </p:sp>
    </p:spTree>
    <p:extLst>
      <p:ext uri="{BB962C8B-B14F-4D97-AF65-F5344CB8AC3E}">
        <p14:creationId xmlns:p14="http://schemas.microsoft.com/office/powerpoint/2010/main" val="3155714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283508" y="1409701"/>
            <a:ext cx="7624985" cy="4584703"/>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At the end of this training, you should be able to:</a:t>
            </a:r>
          </a:p>
          <a:p>
            <a:pPr marL="285739" lvl="0" indent="-285739" defTabSz="914363">
              <a:spcBef>
                <a:spcPts val="500"/>
              </a:spcBef>
              <a:buFont typeface="Arial" panose="020B0604020202020204" pitchFamily="34" charset="0"/>
              <a:buChar char="•"/>
              <a:defRPr/>
            </a:pPr>
            <a:r>
              <a:rPr lang="en-US" sz="1667" dirty="0">
                <a:solidFill>
                  <a:srgbClr val="000000"/>
                </a:solidFill>
              </a:rPr>
              <a:t>Understand how software circuit breakers protect against cascade failure</a:t>
            </a:r>
          </a:p>
          <a:p>
            <a:pPr marL="285739" lvl="0" indent="-285739" defTabSz="914363">
              <a:spcBef>
                <a:spcPts val="500"/>
              </a:spcBef>
              <a:buFont typeface="Arial" panose="020B0604020202020204" pitchFamily="34" charset="0"/>
              <a:buChar char="•"/>
              <a:defRPr/>
            </a:pPr>
            <a:r>
              <a:rPr lang="en-US" sz="1667" dirty="0">
                <a:solidFill>
                  <a:srgbClr val="000000"/>
                </a:solidFill>
              </a:rPr>
              <a:t>Use Spring Cloud Netflix </a:t>
            </a:r>
            <a:r>
              <a:rPr lang="en-US" sz="1667" dirty="0" err="1">
                <a:solidFill>
                  <a:srgbClr val="000000"/>
                </a:solidFill>
              </a:rPr>
              <a:t>Hystrix</a:t>
            </a:r>
            <a:r>
              <a:rPr lang="en-US" sz="1667" dirty="0">
                <a:solidFill>
                  <a:srgbClr val="000000"/>
                </a:solidFill>
              </a:rPr>
              <a:t> annotations within your software to implement circuit breakers</a:t>
            </a:r>
          </a:p>
          <a:p>
            <a:pPr marL="285739" lvl="0" indent="-285739" defTabSz="914363">
              <a:spcBef>
                <a:spcPts val="500"/>
              </a:spcBef>
              <a:buFont typeface="Arial" panose="020B0604020202020204" pitchFamily="34" charset="0"/>
              <a:buChar char="•"/>
              <a:defRPr/>
            </a:pPr>
            <a:r>
              <a:rPr lang="en-US" sz="1667" dirty="0">
                <a:solidFill>
                  <a:srgbClr val="000000"/>
                </a:solidFill>
              </a:rPr>
              <a:t>Establish simple monitoring of Circuit Breakers using </a:t>
            </a:r>
            <a:r>
              <a:rPr lang="en-US" sz="1667" dirty="0" err="1">
                <a:solidFill>
                  <a:srgbClr val="000000"/>
                </a:solidFill>
              </a:rPr>
              <a:t>Hystrix</a:t>
            </a:r>
            <a:r>
              <a:rPr lang="en-US" sz="1667" dirty="0">
                <a:solidFill>
                  <a:srgbClr val="000000"/>
                </a:solidFill>
              </a:rPr>
              <a:t> Dashboard and Turbine</a:t>
            </a: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Cloud: Circuit Breaker - </a:t>
            </a:r>
            <a:r>
              <a:rPr lang="en-US" dirty="0" err="1"/>
              <a:t>Hystrix</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Cloud: Circuit Breaker - </a:t>
            </a:r>
            <a:r>
              <a:rPr lang="en-US" dirty="0" err="1"/>
              <a:t>Hystrix</a:t>
            </a:r>
            <a:endParaRPr lang="en-IN" dirty="0"/>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extLst>
              <p:ext uri="{D42A27DB-BD31-4B8C-83A1-F6EECF244321}">
                <p14:modId xmlns:p14="http://schemas.microsoft.com/office/powerpoint/2010/main" val="3074615861"/>
              </p:ext>
            </p:extLst>
          </p:nvPr>
        </p:nvGraphicFramePr>
        <p:xfrm>
          <a:off x="3302000" y="1714500"/>
          <a:ext cx="8509000" cy="1894416"/>
        </p:xfrm>
        <a:graphic>
          <a:graphicData uri="http://schemas.openxmlformats.org/drawingml/2006/table">
            <a:tbl>
              <a:tblPr firstRow="1" bandRow="1">
                <a:tableStyleId>{69CF1AB2-1976-4502-BF36-3FF5EA218861}</a:tableStyleId>
              </a:tblPr>
              <a:tblGrid>
                <a:gridCol w="8509000">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700" b="0" u="none" strike="noStrike" cap="none" normalizeH="0" baseline="0" dirty="0">
                          <a:ln>
                            <a:noFill/>
                          </a:ln>
                          <a:effectLst/>
                          <a:latin typeface="IBM Plex Sans" panose="020B0503050203000203" pitchFamily="34" charset="0"/>
                        </a:rPr>
                        <a:t>Circuit Breaker Pattern</a:t>
                      </a:r>
                      <a:endParaRPr kumimoji="0" lang="en-US" altLang="en-US" sz="17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Netflix Hystrix Circuit Breaker</a:t>
                      </a:r>
                    </a:p>
                  </a:txBody>
                  <a:tcPr marL="228600" anchor="ctr" horzOverflow="overflow"/>
                </a:tc>
                <a:extLst>
                  <a:ext uri="{0D108BD9-81ED-4DB2-BD59-A6C34878D82A}">
                    <a16:rowId xmlns:a16="http://schemas.microsoft.com/office/drawing/2014/main" val="3187827419"/>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Hystrix Dashboards</a:t>
                      </a:r>
                    </a:p>
                  </a:txBody>
                  <a:tcPr marL="228600" anchor="ctr" horzOverflow="overflow"/>
                </a:tc>
                <a:extLst>
                  <a:ext uri="{0D108BD9-81ED-4DB2-BD59-A6C34878D82A}">
                    <a16:rowId xmlns:a16="http://schemas.microsoft.com/office/drawing/2014/main" val="2857731449"/>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Turbine</a:t>
                      </a:r>
                    </a:p>
                  </a:txBody>
                  <a:tcPr marL="228600" anchor="ctr" horzOverflow="overflow"/>
                </a:tc>
                <a:extLst>
                  <a:ext uri="{0D108BD9-81ED-4DB2-BD59-A6C34878D82A}">
                    <a16:rowId xmlns:a16="http://schemas.microsoft.com/office/drawing/2014/main" val="1083627622"/>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Cascading Failures and the Circuit Breaker Solution</a:t>
            </a:r>
          </a:p>
        </p:txBody>
      </p:sp>
    </p:spTree>
    <p:extLst>
      <p:ext uri="{BB962C8B-B14F-4D97-AF65-F5344CB8AC3E}">
        <p14:creationId xmlns:p14="http://schemas.microsoft.com/office/powerpoint/2010/main" val="199362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Faults versus Failures</a:t>
            </a:r>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12" name="Text Placeholder 11">
            <a:extLst>
              <a:ext uri="{FF2B5EF4-FFF2-40B4-BE49-F238E27FC236}">
                <a16:creationId xmlns:a16="http://schemas.microsoft.com/office/drawing/2014/main" id="{2B084B6B-9907-450A-89F8-4AE61663A1C4}"/>
              </a:ext>
            </a:extLst>
          </p:cNvPr>
          <p:cNvSpPr>
            <a:spLocks noGrp="1"/>
          </p:cNvSpPr>
          <p:nvPr>
            <p:ph type="body" sz="quarter" idx="15"/>
          </p:nvPr>
        </p:nvSpPr>
        <p:spPr>
          <a:xfrm>
            <a:off x="381000" y="5814060"/>
            <a:ext cx="2514601" cy="685800"/>
          </a:xfrm>
        </p:spPr>
        <p:txBody>
          <a:bodyPr/>
          <a:lstStyle/>
          <a:p>
            <a:r>
              <a:rPr lang="en-IN" sz="1000" dirty="0"/>
              <a:t>Source: </a:t>
            </a:r>
            <a:r>
              <a:rPr lang="en-IN" sz="1000" dirty="0">
                <a:hlinkClick r:id="rId2"/>
              </a:rPr>
              <a:t>http://www.javaworld.com/article/2927920/cloud-computing/build-self-healing-distributed-systems-with-spring-cloud.html</a:t>
            </a:r>
            <a:r>
              <a:rPr lang="en-IN" sz="1000" dirty="0"/>
              <a:t> </a:t>
            </a:r>
          </a:p>
        </p:txBody>
      </p:sp>
      <p:sp>
        <p:nvSpPr>
          <p:cNvPr id="9" name="Content Placeholder 8">
            <a:extLst>
              <a:ext uri="{FF2B5EF4-FFF2-40B4-BE49-F238E27FC236}">
                <a16:creationId xmlns:a16="http://schemas.microsoft.com/office/drawing/2014/main" id="{47EDCB2B-F922-464B-9EFB-65163B592C17}"/>
              </a:ext>
            </a:extLst>
          </p:cNvPr>
          <p:cNvSpPr>
            <a:spLocks noGrp="1"/>
          </p:cNvSpPr>
          <p:nvPr>
            <p:ph idx="10"/>
          </p:nvPr>
        </p:nvSpPr>
        <p:spPr/>
        <p:txBody>
          <a:bodyPr/>
          <a:lstStyle/>
          <a:p>
            <a:r>
              <a:rPr lang="en-US" sz="2400" b="1" dirty="0"/>
              <a:t>Failure</a:t>
            </a:r>
          </a:p>
          <a:p>
            <a:endParaRPr lang="en-US" sz="2400" dirty="0"/>
          </a:p>
          <a:p>
            <a:r>
              <a:rPr lang="en-US" sz="1800" dirty="0"/>
              <a:t>Refers to the whole system</a:t>
            </a:r>
            <a:endParaRPr lang="en-IN" sz="1800" dirty="0"/>
          </a:p>
        </p:txBody>
      </p:sp>
      <p:sp>
        <p:nvSpPr>
          <p:cNvPr id="10" name="Content Placeholder 9">
            <a:extLst>
              <a:ext uri="{FF2B5EF4-FFF2-40B4-BE49-F238E27FC236}">
                <a16:creationId xmlns:a16="http://schemas.microsoft.com/office/drawing/2014/main" id="{DD9A25F1-8424-406F-BF82-E1EDE72FE52E}"/>
              </a:ext>
            </a:extLst>
          </p:cNvPr>
          <p:cNvSpPr>
            <a:spLocks noGrp="1"/>
          </p:cNvSpPr>
          <p:nvPr>
            <p:ph idx="12"/>
          </p:nvPr>
        </p:nvSpPr>
        <p:spPr/>
        <p:txBody>
          <a:bodyPr/>
          <a:lstStyle/>
          <a:p>
            <a:r>
              <a:rPr lang="en-US" sz="2400" b="1" dirty="0"/>
              <a:t>Faults</a:t>
            </a:r>
          </a:p>
          <a:p>
            <a:endParaRPr lang="en-US" sz="2400" dirty="0"/>
          </a:p>
          <a:p>
            <a:r>
              <a:rPr lang="en-US" sz="1800" dirty="0"/>
              <a:t>Individual failures of individual services</a:t>
            </a:r>
            <a:endParaRPr lang="en-IN" sz="1800" dirty="0"/>
          </a:p>
        </p:txBody>
      </p:sp>
      <p:sp>
        <p:nvSpPr>
          <p:cNvPr id="11" name="Content Placeholder 10">
            <a:extLst>
              <a:ext uri="{FF2B5EF4-FFF2-40B4-BE49-F238E27FC236}">
                <a16:creationId xmlns:a16="http://schemas.microsoft.com/office/drawing/2014/main" id="{FF3397D4-B74D-41F4-9E41-440CA73694BE}"/>
              </a:ext>
            </a:extLst>
          </p:cNvPr>
          <p:cNvSpPr>
            <a:spLocks noGrp="1"/>
          </p:cNvSpPr>
          <p:nvPr>
            <p:ph idx="13"/>
          </p:nvPr>
        </p:nvSpPr>
        <p:spPr/>
        <p:txBody>
          <a:bodyPr/>
          <a:lstStyle/>
          <a:p>
            <a:r>
              <a:rPr lang="en-US" sz="2400" b="1" dirty="0"/>
              <a:t>Goal</a:t>
            </a:r>
          </a:p>
          <a:p>
            <a:endParaRPr lang="en-US" sz="2400" dirty="0"/>
          </a:p>
          <a:p>
            <a:r>
              <a:rPr lang="en-US" sz="1800" dirty="0"/>
              <a:t>Prevent system failure in the face of inevitable faults</a:t>
            </a:r>
            <a:endParaRPr lang="en-IN" sz="1800" dirty="0"/>
          </a:p>
        </p:txBody>
      </p:sp>
    </p:spTree>
    <p:extLst>
      <p:ext uri="{BB962C8B-B14F-4D97-AF65-F5344CB8AC3E}">
        <p14:creationId xmlns:p14="http://schemas.microsoft.com/office/powerpoint/2010/main" val="213394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The Problem: Cascading Failure</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707886"/>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Having a large number of services as dependencies can lead to a 'cascading failures'</a:t>
            </a:r>
          </a:p>
          <a:p>
            <a:pPr marL="285750" indent="-285750">
              <a:buFont typeface="Arial" panose="020B0604020202020204" pitchFamily="34" charset="0"/>
              <a:buChar char="•"/>
            </a:pPr>
            <a:r>
              <a:rPr lang="en-US" sz="2000" dirty="0">
                <a:latin typeface="IBM Plex Sans" panose="020B0503050203000203" pitchFamily="34" charset="0"/>
              </a:rPr>
              <a:t>Without mitigating this, Microservices are a recipe for certain disaster!</a:t>
            </a:r>
          </a:p>
        </p:txBody>
      </p:sp>
      <p:sp>
        <p:nvSpPr>
          <p:cNvPr id="96" name="Rectangle 95">
            <a:extLst>
              <a:ext uri="{FF2B5EF4-FFF2-40B4-BE49-F238E27FC236}">
                <a16:creationId xmlns:a16="http://schemas.microsoft.com/office/drawing/2014/main" id="{CCD611B2-955D-4069-A353-179D483D111E}"/>
              </a:ext>
            </a:extLst>
          </p:cNvPr>
          <p:cNvSpPr/>
          <p:nvPr/>
        </p:nvSpPr>
        <p:spPr>
          <a:xfrm>
            <a:off x="3568422" y="2973876"/>
            <a:ext cx="1075031" cy="398195"/>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97" name="Rectangle 96">
            <a:extLst>
              <a:ext uri="{FF2B5EF4-FFF2-40B4-BE49-F238E27FC236}">
                <a16:creationId xmlns:a16="http://schemas.microsoft.com/office/drawing/2014/main" id="{B915EECB-ED3B-47B0-9066-CF1A925C05FC}"/>
              </a:ext>
            </a:extLst>
          </p:cNvPr>
          <p:cNvSpPr/>
          <p:nvPr/>
        </p:nvSpPr>
        <p:spPr>
          <a:xfrm>
            <a:off x="2374156" y="4068672"/>
            <a:ext cx="955800" cy="398195"/>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98" name="Rectangle 97">
            <a:extLst>
              <a:ext uri="{FF2B5EF4-FFF2-40B4-BE49-F238E27FC236}">
                <a16:creationId xmlns:a16="http://schemas.microsoft.com/office/drawing/2014/main" id="{146A5C56-8D3F-451B-A3A6-FED9C933E968}"/>
              </a:ext>
            </a:extLst>
          </p:cNvPr>
          <p:cNvSpPr/>
          <p:nvPr/>
        </p:nvSpPr>
        <p:spPr>
          <a:xfrm>
            <a:off x="3687977" y="4068672"/>
            <a:ext cx="477900" cy="398195"/>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99" name="Rectangle 98">
            <a:extLst>
              <a:ext uri="{FF2B5EF4-FFF2-40B4-BE49-F238E27FC236}">
                <a16:creationId xmlns:a16="http://schemas.microsoft.com/office/drawing/2014/main" id="{051149A9-3B1D-48C1-ADCB-A526D60A5DDA}"/>
              </a:ext>
            </a:extLst>
          </p:cNvPr>
          <p:cNvSpPr/>
          <p:nvPr/>
        </p:nvSpPr>
        <p:spPr>
          <a:xfrm>
            <a:off x="4404665" y="4068672"/>
            <a:ext cx="955800" cy="398195"/>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00" name="Rectangle 99">
            <a:extLst>
              <a:ext uri="{FF2B5EF4-FFF2-40B4-BE49-F238E27FC236}">
                <a16:creationId xmlns:a16="http://schemas.microsoft.com/office/drawing/2014/main" id="{F80524E1-D1BB-467B-B20B-8792827FBC0F}"/>
              </a:ext>
            </a:extLst>
          </p:cNvPr>
          <p:cNvSpPr/>
          <p:nvPr/>
        </p:nvSpPr>
        <p:spPr>
          <a:xfrm>
            <a:off x="5718484" y="2874407"/>
            <a:ext cx="1194588" cy="497988"/>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01" name="Rectangle 100">
            <a:extLst>
              <a:ext uri="{FF2B5EF4-FFF2-40B4-BE49-F238E27FC236}">
                <a16:creationId xmlns:a16="http://schemas.microsoft.com/office/drawing/2014/main" id="{6B946522-02CA-4ABC-98DE-B07DEF7C7AF4}"/>
              </a:ext>
            </a:extLst>
          </p:cNvPr>
          <p:cNvSpPr/>
          <p:nvPr/>
        </p:nvSpPr>
        <p:spPr>
          <a:xfrm>
            <a:off x="5599253" y="4068672"/>
            <a:ext cx="836244" cy="398195"/>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02" name="Rectangle 101">
            <a:extLst>
              <a:ext uri="{FF2B5EF4-FFF2-40B4-BE49-F238E27FC236}">
                <a16:creationId xmlns:a16="http://schemas.microsoft.com/office/drawing/2014/main" id="{9E31F4A6-ACF2-47CE-826B-A861BD46381C}"/>
              </a:ext>
            </a:extLst>
          </p:cNvPr>
          <p:cNvSpPr/>
          <p:nvPr/>
        </p:nvSpPr>
        <p:spPr>
          <a:xfrm>
            <a:off x="2776241" y="4664831"/>
            <a:ext cx="597456" cy="298728"/>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03" name="Rectangle 102">
            <a:extLst>
              <a:ext uri="{FF2B5EF4-FFF2-40B4-BE49-F238E27FC236}">
                <a16:creationId xmlns:a16="http://schemas.microsoft.com/office/drawing/2014/main" id="{A0CF108E-DAD4-434D-A1CB-D760A184FAB4}"/>
              </a:ext>
            </a:extLst>
          </p:cNvPr>
          <p:cNvSpPr/>
          <p:nvPr/>
        </p:nvSpPr>
        <p:spPr>
          <a:xfrm>
            <a:off x="2056960" y="4664831"/>
            <a:ext cx="597456" cy="298728"/>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04" name="Rectangle 103">
            <a:extLst>
              <a:ext uri="{FF2B5EF4-FFF2-40B4-BE49-F238E27FC236}">
                <a16:creationId xmlns:a16="http://schemas.microsoft.com/office/drawing/2014/main" id="{215CE39A-680C-44A2-9E0E-7C200D48F17D}"/>
              </a:ext>
            </a:extLst>
          </p:cNvPr>
          <p:cNvSpPr/>
          <p:nvPr/>
        </p:nvSpPr>
        <p:spPr>
          <a:xfrm>
            <a:off x="3449190" y="4666127"/>
            <a:ext cx="716687" cy="298728"/>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05" name="Rectangle 104">
            <a:extLst>
              <a:ext uri="{FF2B5EF4-FFF2-40B4-BE49-F238E27FC236}">
                <a16:creationId xmlns:a16="http://schemas.microsoft.com/office/drawing/2014/main" id="{26E99D12-D109-4A38-9A54-7B01694CC50D}"/>
              </a:ext>
            </a:extLst>
          </p:cNvPr>
          <p:cNvSpPr/>
          <p:nvPr/>
        </p:nvSpPr>
        <p:spPr>
          <a:xfrm>
            <a:off x="4404665" y="4666127"/>
            <a:ext cx="955800" cy="298728"/>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06" name="Rectangle 105">
            <a:extLst>
              <a:ext uri="{FF2B5EF4-FFF2-40B4-BE49-F238E27FC236}">
                <a16:creationId xmlns:a16="http://schemas.microsoft.com/office/drawing/2014/main" id="{25203264-CD6E-4B88-B223-9AE0BCA0F0FE}"/>
              </a:ext>
            </a:extLst>
          </p:cNvPr>
          <p:cNvSpPr/>
          <p:nvPr/>
        </p:nvSpPr>
        <p:spPr>
          <a:xfrm>
            <a:off x="4046322" y="5163791"/>
            <a:ext cx="716687" cy="298728"/>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07" name="Rectangle 106">
            <a:extLst>
              <a:ext uri="{FF2B5EF4-FFF2-40B4-BE49-F238E27FC236}">
                <a16:creationId xmlns:a16="http://schemas.microsoft.com/office/drawing/2014/main" id="{F5F082B0-C752-4C32-9400-88BCC9F81482}"/>
              </a:ext>
            </a:extLst>
          </p:cNvPr>
          <p:cNvSpPr/>
          <p:nvPr/>
        </p:nvSpPr>
        <p:spPr>
          <a:xfrm>
            <a:off x="5001797" y="5163791"/>
            <a:ext cx="836244" cy="298728"/>
          </a:xfrm>
          <a:prstGeom prst="rect">
            <a:avLst/>
          </a:prstGeom>
          <a:solidFill>
            <a:srgbClr val="C5000B"/>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08" name="Rectangle 107">
            <a:extLst>
              <a:ext uri="{FF2B5EF4-FFF2-40B4-BE49-F238E27FC236}">
                <a16:creationId xmlns:a16="http://schemas.microsoft.com/office/drawing/2014/main" id="{F31DC9D3-1720-44AF-8B1C-E5D81869A39A}"/>
              </a:ext>
            </a:extLst>
          </p:cNvPr>
          <p:cNvSpPr/>
          <p:nvPr/>
        </p:nvSpPr>
        <p:spPr>
          <a:xfrm>
            <a:off x="6076829" y="5163791"/>
            <a:ext cx="836244" cy="298728"/>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09" name="Rectangle 108">
            <a:extLst>
              <a:ext uri="{FF2B5EF4-FFF2-40B4-BE49-F238E27FC236}">
                <a16:creationId xmlns:a16="http://schemas.microsoft.com/office/drawing/2014/main" id="{E09D04E1-6B0A-4987-AF36-31A254C4365A}"/>
              </a:ext>
            </a:extLst>
          </p:cNvPr>
          <p:cNvSpPr/>
          <p:nvPr/>
        </p:nvSpPr>
        <p:spPr>
          <a:xfrm>
            <a:off x="5599253" y="4666127"/>
            <a:ext cx="477900" cy="298728"/>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10" name="Rectangle 109">
            <a:extLst>
              <a:ext uri="{FF2B5EF4-FFF2-40B4-BE49-F238E27FC236}">
                <a16:creationId xmlns:a16="http://schemas.microsoft.com/office/drawing/2014/main" id="{F70A1355-D160-4014-B046-56256AB14F6A}"/>
              </a:ext>
            </a:extLst>
          </p:cNvPr>
          <p:cNvSpPr/>
          <p:nvPr/>
        </p:nvSpPr>
        <p:spPr>
          <a:xfrm>
            <a:off x="7151862" y="4666127"/>
            <a:ext cx="716687" cy="298728"/>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11" name="Rectangle 110">
            <a:extLst>
              <a:ext uri="{FF2B5EF4-FFF2-40B4-BE49-F238E27FC236}">
                <a16:creationId xmlns:a16="http://schemas.microsoft.com/office/drawing/2014/main" id="{B91BDB69-A0F1-4091-A73F-08480A961D0E}"/>
              </a:ext>
            </a:extLst>
          </p:cNvPr>
          <p:cNvSpPr/>
          <p:nvPr/>
        </p:nvSpPr>
        <p:spPr>
          <a:xfrm>
            <a:off x="6554729" y="4068672"/>
            <a:ext cx="836244" cy="398195"/>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sp>
        <p:nvSpPr>
          <p:cNvPr id="112" name="Rectangle 111">
            <a:extLst>
              <a:ext uri="{FF2B5EF4-FFF2-40B4-BE49-F238E27FC236}">
                <a16:creationId xmlns:a16="http://schemas.microsoft.com/office/drawing/2014/main" id="{D800361C-AA08-4447-8C57-0AB51557823B}"/>
              </a:ext>
            </a:extLst>
          </p:cNvPr>
          <p:cNvSpPr/>
          <p:nvPr/>
        </p:nvSpPr>
        <p:spPr>
          <a:xfrm>
            <a:off x="7629762" y="4068672"/>
            <a:ext cx="716687" cy="398195"/>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cxnSp>
        <p:nvCxnSpPr>
          <p:cNvPr id="113" name="Connector: Elbow 112">
            <a:extLst>
              <a:ext uri="{FF2B5EF4-FFF2-40B4-BE49-F238E27FC236}">
                <a16:creationId xmlns:a16="http://schemas.microsoft.com/office/drawing/2014/main" id="{6955403A-0B43-4516-AF6D-522D58CA6E63}"/>
              </a:ext>
            </a:extLst>
          </p:cNvPr>
          <p:cNvCxnSpPr>
            <a:stCxn id="96" idx="2"/>
            <a:endCxn id="97" idx="0"/>
          </p:cNvCxnSpPr>
          <p:nvPr/>
        </p:nvCxnSpPr>
        <p:spPr>
          <a:xfrm rot="5400000">
            <a:off x="3130697" y="3093431"/>
            <a:ext cx="696601" cy="1253881"/>
          </a:xfrm>
          <a:prstGeom prst="bentConnector3">
            <a:avLst>
              <a:gd name="adj1" fmla="val 50000"/>
            </a:avLst>
          </a:prstGeom>
          <a:noFill/>
          <a:ln w="0">
            <a:solidFill>
              <a:srgbClr val="808080"/>
            </a:solidFill>
            <a:prstDash val="solid"/>
          </a:ln>
        </p:spPr>
      </p:cxnSp>
      <p:cxnSp>
        <p:nvCxnSpPr>
          <p:cNvPr id="114" name="Connector: Elbow 113">
            <a:extLst>
              <a:ext uri="{FF2B5EF4-FFF2-40B4-BE49-F238E27FC236}">
                <a16:creationId xmlns:a16="http://schemas.microsoft.com/office/drawing/2014/main" id="{8BE2FD47-CDE8-471B-BFC9-65B4166F0124}"/>
              </a:ext>
            </a:extLst>
          </p:cNvPr>
          <p:cNvCxnSpPr>
            <a:stCxn id="96" idx="2"/>
            <a:endCxn id="98" idx="0"/>
          </p:cNvCxnSpPr>
          <p:nvPr/>
        </p:nvCxnSpPr>
        <p:spPr>
          <a:xfrm rot="5400000">
            <a:off x="3668132" y="3630865"/>
            <a:ext cx="696601" cy="179010"/>
          </a:xfrm>
          <a:prstGeom prst="bentConnector3">
            <a:avLst>
              <a:gd name="adj1" fmla="val 50000"/>
            </a:avLst>
          </a:prstGeom>
          <a:noFill/>
          <a:ln w="0">
            <a:solidFill>
              <a:srgbClr val="808080"/>
            </a:solidFill>
            <a:prstDash val="solid"/>
          </a:ln>
        </p:spPr>
      </p:cxnSp>
      <p:cxnSp>
        <p:nvCxnSpPr>
          <p:cNvPr id="115" name="Connector: Elbow 114">
            <a:extLst>
              <a:ext uri="{FF2B5EF4-FFF2-40B4-BE49-F238E27FC236}">
                <a16:creationId xmlns:a16="http://schemas.microsoft.com/office/drawing/2014/main" id="{E2122FF9-03EE-4B56-AAD4-CA5E1848407C}"/>
              </a:ext>
            </a:extLst>
          </p:cNvPr>
          <p:cNvCxnSpPr>
            <a:stCxn id="96" idx="2"/>
            <a:endCxn id="99" idx="0"/>
          </p:cNvCxnSpPr>
          <p:nvPr/>
        </p:nvCxnSpPr>
        <p:spPr>
          <a:xfrm rot="16200000" flipH="1">
            <a:off x="4145951" y="3332056"/>
            <a:ext cx="696601" cy="776628"/>
          </a:xfrm>
          <a:prstGeom prst="bentConnector3">
            <a:avLst>
              <a:gd name="adj1" fmla="val 50000"/>
            </a:avLst>
          </a:prstGeom>
          <a:noFill/>
          <a:ln w="0">
            <a:solidFill>
              <a:srgbClr val="808080"/>
            </a:solidFill>
            <a:prstDash val="solid"/>
          </a:ln>
        </p:spPr>
      </p:cxnSp>
      <p:cxnSp>
        <p:nvCxnSpPr>
          <p:cNvPr id="116" name="Connector: Elbow 115">
            <a:extLst>
              <a:ext uri="{FF2B5EF4-FFF2-40B4-BE49-F238E27FC236}">
                <a16:creationId xmlns:a16="http://schemas.microsoft.com/office/drawing/2014/main" id="{3BCE862C-C0AE-47BA-804E-AA9BF2AC3449}"/>
              </a:ext>
            </a:extLst>
          </p:cNvPr>
          <p:cNvCxnSpPr>
            <a:stCxn id="100" idx="2"/>
            <a:endCxn id="101" idx="0"/>
          </p:cNvCxnSpPr>
          <p:nvPr/>
        </p:nvCxnSpPr>
        <p:spPr>
          <a:xfrm rot="5400000">
            <a:off x="5818439" y="3571332"/>
            <a:ext cx="696276" cy="298403"/>
          </a:xfrm>
          <a:prstGeom prst="bentConnector3">
            <a:avLst>
              <a:gd name="adj1" fmla="val 50000"/>
            </a:avLst>
          </a:prstGeom>
          <a:noFill/>
          <a:ln w="0">
            <a:solidFill>
              <a:srgbClr val="808080"/>
            </a:solidFill>
            <a:prstDash val="solid"/>
          </a:ln>
        </p:spPr>
      </p:cxnSp>
      <p:cxnSp>
        <p:nvCxnSpPr>
          <p:cNvPr id="117" name="Connector: Elbow 116">
            <a:extLst>
              <a:ext uri="{FF2B5EF4-FFF2-40B4-BE49-F238E27FC236}">
                <a16:creationId xmlns:a16="http://schemas.microsoft.com/office/drawing/2014/main" id="{9C5FFCF3-CCEE-4750-9301-AD5DF965DC47}"/>
              </a:ext>
            </a:extLst>
          </p:cNvPr>
          <p:cNvCxnSpPr>
            <a:stCxn id="100" idx="2"/>
            <a:endCxn id="111" idx="0"/>
          </p:cNvCxnSpPr>
          <p:nvPr/>
        </p:nvCxnSpPr>
        <p:spPr>
          <a:xfrm rot="16200000" flipH="1">
            <a:off x="6296176" y="3391997"/>
            <a:ext cx="696276" cy="657073"/>
          </a:xfrm>
          <a:prstGeom prst="bentConnector3">
            <a:avLst>
              <a:gd name="adj1" fmla="val 50000"/>
            </a:avLst>
          </a:prstGeom>
          <a:noFill/>
          <a:ln w="0">
            <a:solidFill>
              <a:srgbClr val="808080"/>
            </a:solidFill>
            <a:prstDash val="solid"/>
          </a:ln>
        </p:spPr>
      </p:cxnSp>
      <p:cxnSp>
        <p:nvCxnSpPr>
          <p:cNvPr id="118" name="Connector: Elbow 117">
            <a:extLst>
              <a:ext uri="{FF2B5EF4-FFF2-40B4-BE49-F238E27FC236}">
                <a16:creationId xmlns:a16="http://schemas.microsoft.com/office/drawing/2014/main" id="{04ED5D63-376A-4D73-9ED8-72D16DB15C3C}"/>
              </a:ext>
            </a:extLst>
          </p:cNvPr>
          <p:cNvCxnSpPr>
            <a:stCxn id="100" idx="2"/>
            <a:endCxn id="112" idx="0"/>
          </p:cNvCxnSpPr>
          <p:nvPr/>
        </p:nvCxnSpPr>
        <p:spPr>
          <a:xfrm rot="16200000" flipH="1">
            <a:off x="6803803" y="2884370"/>
            <a:ext cx="696276" cy="1672327"/>
          </a:xfrm>
          <a:prstGeom prst="bentConnector3">
            <a:avLst>
              <a:gd name="adj1" fmla="val 50000"/>
            </a:avLst>
          </a:prstGeom>
          <a:noFill/>
          <a:ln w="0">
            <a:solidFill>
              <a:srgbClr val="808080"/>
            </a:solidFill>
            <a:prstDash val="solid"/>
          </a:ln>
        </p:spPr>
      </p:cxnSp>
      <p:cxnSp>
        <p:nvCxnSpPr>
          <p:cNvPr id="119" name="Connector: Elbow 118">
            <a:extLst>
              <a:ext uri="{FF2B5EF4-FFF2-40B4-BE49-F238E27FC236}">
                <a16:creationId xmlns:a16="http://schemas.microsoft.com/office/drawing/2014/main" id="{1FB88396-F36B-4D32-89F8-1884A749585A}"/>
              </a:ext>
            </a:extLst>
          </p:cNvPr>
          <p:cNvCxnSpPr>
            <a:stCxn id="100" idx="2"/>
          </p:cNvCxnSpPr>
          <p:nvPr/>
        </p:nvCxnSpPr>
        <p:spPr>
          <a:xfrm flipH="1">
            <a:off x="4882564" y="3372395"/>
            <a:ext cx="1433052" cy="696276"/>
          </a:xfrm>
          <a:prstGeom prst="bentConnector3">
            <a:avLst/>
          </a:prstGeom>
          <a:noFill/>
          <a:ln w="0">
            <a:solidFill>
              <a:srgbClr val="808080"/>
            </a:solidFill>
            <a:prstDash val="solid"/>
          </a:ln>
        </p:spPr>
      </p:cxnSp>
      <p:cxnSp>
        <p:nvCxnSpPr>
          <p:cNvPr id="120" name="Connector: Elbow 119">
            <a:extLst>
              <a:ext uri="{FF2B5EF4-FFF2-40B4-BE49-F238E27FC236}">
                <a16:creationId xmlns:a16="http://schemas.microsoft.com/office/drawing/2014/main" id="{B907E823-B140-4CB7-91FA-BB2DF9F2AFD2}"/>
              </a:ext>
            </a:extLst>
          </p:cNvPr>
          <p:cNvCxnSpPr>
            <a:stCxn id="97" idx="2"/>
            <a:endCxn id="103" idx="0"/>
          </p:cNvCxnSpPr>
          <p:nvPr/>
        </p:nvCxnSpPr>
        <p:spPr>
          <a:xfrm rot="5400000">
            <a:off x="2504891" y="4317664"/>
            <a:ext cx="197965" cy="496368"/>
          </a:xfrm>
          <a:prstGeom prst="bentConnector3">
            <a:avLst>
              <a:gd name="adj1" fmla="val 50000"/>
            </a:avLst>
          </a:prstGeom>
          <a:noFill/>
          <a:ln w="0">
            <a:solidFill>
              <a:srgbClr val="808080"/>
            </a:solidFill>
            <a:prstDash val="solid"/>
          </a:ln>
        </p:spPr>
      </p:cxnSp>
      <p:cxnSp>
        <p:nvCxnSpPr>
          <p:cNvPr id="121" name="Connector: Elbow 120">
            <a:extLst>
              <a:ext uri="{FF2B5EF4-FFF2-40B4-BE49-F238E27FC236}">
                <a16:creationId xmlns:a16="http://schemas.microsoft.com/office/drawing/2014/main" id="{F2713052-9B08-4B02-ADB7-4D656FAC2BCD}"/>
              </a:ext>
            </a:extLst>
          </p:cNvPr>
          <p:cNvCxnSpPr>
            <a:stCxn id="98" idx="2"/>
          </p:cNvCxnSpPr>
          <p:nvPr/>
        </p:nvCxnSpPr>
        <p:spPr>
          <a:xfrm rot="5400000">
            <a:off x="3215828" y="3854911"/>
            <a:ext cx="99145" cy="1323054"/>
          </a:xfrm>
          <a:prstGeom prst="bentConnector2">
            <a:avLst/>
          </a:prstGeom>
          <a:noFill/>
          <a:ln w="0">
            <a:solidFill>
              <a:srgbClr val="808080"/>
            </a:solidFill>
            <a:prstDash val="solid"/>
          </a:ln>
        </p:spPr>
      </p:cxnSp>
      <p:cxnSp>
        <p:nvCxnSpPr>
          <p:cNvPr id="122" name="Connector: Elbow 121">
            <a:extLst>
              <a:ext uri="{FF2B5EF4-FFF2-40B4-BE49-F238E27FC236}">
                <a16:creationId xmlns:a16="http://schemas.microsoft.com/office/drawing/2014/main" id="{090B7D86-325A-44E3-98EE-4D23A86426DC}"/>
              </a:ext>
            </a:extLst>
          </p:cNvPr>
          <p:cNvCxnSpPr>
            <a:stCxn id="98" idx="2"/>
            <a:endCxn id="104" idx="0"/>
          </p:cNvCxnSpPr>
          <p:nvPr/>
        </p:nvCxnSpPr>
        <p:spPr>
          <a:xfrm rot="5400000">
            <a:off x="3767600" y="4506799"/>
            <a:ext cx="199261" cy="119394"/>
          </a:xfrm>
          <a:prstGeom prst="bentConnector3">
            <a:avLst>
              <a:gd name="adj1" fmla="val 50000"/>
            </a:avLst>
          </a:prstGeom>
          <a:noFill/>
          <a:ln w="0">
            <a:solidFill>
              <a:srgbClr val="808080"/>
            </a:solidFill>
            <a:prstDash val="solid"/>
          </a:ln>
        </p:spPr>
      </p:cxnSp>
      <p:cxnSp>
        <p:nvCxnSpPr>
          <p:cNvPr id="123" name="Connector: Elbow 122">
            <a:extLst>
              <a:ext uri="{FF2B5EF4-FFF2-40B4-BE49-F238E27FC236}">
                <a16:creationId xmlns:a16="http://schemas.microsoft.com/office/drawing/2014/main" id="{5EBECA60-C294-4BAA-97B4-AF63C7AB2549}"/>
              </a:ext>
            </a:extLst>
          </p:cNvPr>
          <p:cNvCxnSpPr>
            <a:stCxn id="99" idx="2"/>
            <a:endCxn id="105" idx="0"/>
          </p:cNvCxnSpPr>
          <p:nvPr/>
        </p:nvCxnSpPr>
        <p:spPr>
          <a:xfrm rot="5400000">
            <a:off x="4782935" y="4566496"/>
            <a:ext cx="199261" cy="11430"/>
          </a:xfrm>
          <a:prstGeom prst="bentConnector3">
            <a:avLst>
              <a:gd name="adj1" fmla="val 50000"/>
            </a:avLst>
          </a:prstGeom>
          <a:noFill/>
          <a:ln w="0">
            <a:solidFill>
              <a:srgbClr val="808080"/>
            </a:solidFill>
            <a:prstDash val="solid"/>
          </a:ln>
        </p:spPr>
      </p:cxnSp>
      <p:cxnSp>
        <p:nvCxnSpPr>
          <p:cNvPr id="124" name="Connector: Elbow 123">
            <a:extLst>
              <a:ext uri="{FF2B5EF4-FFF2-40B4-BE49-F238E27FC236}">
                <a16:creationId xmlns:a16="http://schemas.microsoft.com/office/drawing/2014/main" id="{62F5BECB-83D9-4410-B6B4-E18E5FEA41F3}"/>
              </a:ext>
            </a:extLst>
          </p:cNvPr>
          <p:cNvCxnSpPr>
            <a:stCxn id="105" idx="2"/>
            <a:endCxn id="106" idx="0"/>
          </p:cNvCxnSpPr>
          <p:nvPr/>
        </p:nvCxnSpPr>
        <p:spPr>
          <a:xfrm rot="5400000">
            <a:off x="4544147" y="4825373"/>
            <a:ext cx="198936" cy="477900"/>
          </a:xfrm>
          <a:prstGeom prst="bentConnector3">
            <a:avLst>
              <a:gd name="adj1" fmla="val 50000"/>
            </a:avLst>
          </a:prstGeom>
          <a:noFill/>
          <a:ln w="0">
            <a:solidFill>
              <a:srgbClr val="808080"/>
            </a:solidFill>
            <a:prstDash val="solid"/>
          </a:ln>
        </p:spPr>
      </p:cxnSp>
      <p:cxnSp>
        <p:nvCxnSpPr>
          <p:cNvPr id="125" name="Connector: Elbow 124">
            <a:extLst>
              <a:ext uri="{FF2B5EF4-FFF2-40B4-BE49-F238E27FC236}">
                <a16:creationId xmlns:a16="http://schemas.microsoft.com/office/drawing/2014/main" id="{4DD8F1DA-4F36-4597-94CF-31D1CAE97891}"/>
              </a:ext>
            </a:extLst>
          </p:cNvPr>
          <p:cNvCxnSpPr>
            <a:stCxn id="105" idx="2"/>
            <a:endCxn id="107" idx="0"/>
          </p:cNvCxnSpPr>
          <p:nvPr/>
        </p:nvCxnSpPr>
        <p:spPr>
          <a:xfrm rot="16200000" flipH="1">
            <a:off x="5051774" y="4795646"/>
            <a:ext cx="198936" cy="537354"/>
          </a:xfrm>
          <a:prstGeom prst="bentConnector3">
            <a:avLst>
              <a:gd name="adj1" fmla="val 50000"/>
            </a:avLst>
          </a:prstGeom>
          <a:noFill/>
          <a:ln w="0">
            <a:solidFill>
              <a:srgbClr val="808080"/>
            </a:solidFill>
            <a:prstDash val="solid"/>
          </a:ln>
        </p:spPr>
      </p:cxnSp>
      <p:sp>
        <p:nvSpPr>
          <p:cNvPr id="126" name="Rectangle 125">
            <a:extLst>
              <a:ext uri="{FF2B5EF4-FFF2-40B4-BE49-F238E27FC236}">
                <a16:creationId xmlns:a16="http://schemas.microsoft.com/office/drawing/2014/main" id="{EA5BE92D-BD0D-44EE-883E-F6725CF17125}"/>
              </a:ext>
            </a:extLst>
          </p:cNvPr>
          <p:cNvSpPr/>
          <p:nvPr/>
        </p:nvSpPr>
        <p:spPr>
          <a:xfrm>
            <a:off x="6315940" y="4666127"/>
            <a:ext cx="597456" cy="298728"/>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endParaRPr lang="en-US" sz="1620">
              <a:solidFill>
                <a:prstClr val="black"/>
              </a:solidFill>
              <a:latin typeface="IBM Plex Sans" panose="020B0503050203000203" pitchFamily="34" charset="0"/>
              <a:ea typeface="Microsoft YaHei" pitchFamily="2"/>
              <a:cs typeface="Mangal" pitchFamily="2"/>
            </a:endParaRPr>
          </a:p>
        </p:txBody>
      </p:sp>
      <p:cxnSp>
        <p:nvCxnSpPr>
          <p:cNvPr id="127" name="Connector: Elbow 126">
            <a:extLst>
              <a:ext uri="{FF2B5EF4-FFF2-40B4-BE49-F238E27FC236}">
                <a16:creationId xmlns:a16="http://schemas.microsoft.com/office/drawing/2014/main" id="{8654CF1E-3A1D-4960-9322-4660529774CB}"/>
              </a:ext>
            </a:extLst>
          </p:cNvPr>
          <p:cNvCxnSpPr>
            <a:stCxn id="111" idx="2"/>
            <a:endCxn id="126" idx="0"/>
          </p:cNvCxnSpPr>
          <p:nvPr/>
        </p:nvCxnSpPr>
        <p:spPr>
          <a:xfrm rot="5400000">
            <a:off x="6694130" y="4387406"/>
            <a:ext cx="199261" cy="358183"/>
          </a:xfrm>
          <a:prstGeom prst="bentConnector3">
            <a:avLst>
              <a:gd name="adj1" fmla="val 50000"/>
            </a:avLst>
          </a:prstGeom>
          <a:noFill/>
          <a:ln w="0">
            <a:solidFill>
              <a:srgbClr val="808080"/>
            </a:solidFill>
            <a:prstDash val="solid"/>
          </a:ln>
        </p:spPr>
      </p:cxnSp>
      <p:sp>
        <p:nvSpPr>
          <p:cNvPr id="128" name="Freeform: Shape 127">
            <a:extLst>
              <a:ext uri="{FF2B5EF4-FFF2-40B4-BE49-F238E27FC236}">
                <a16:creationId xmlns:a16="http://schemas.microsoft.com/office/drawing/2014/main" id="{D6E41BC0-AD17-46AE-92D6-13CB060A6AC1}"/>
              </a:ext>
            </a:extLst>
          </p:cNvPr>
          <p:cNvSpPr/>
          <p:nvPr/>
        </p:nvSpPr>
        <p:spPr>
          <a:xfrm>
            <a:off x="8519789" y="4798320"/>
            <a:ext cx="2508408" cy="995327"/>
          </a:xfrm>
          <a:custGeom>
            <a:avLst>
              <a:gd name="f0" fmla="val -22768"/>
              <a:gd name="f1" fmla="val 9489"/>
            </a:avLst>
            <a:gdLst>
              <a:gd name="f2" fmla="val 10800000"/>
              <a:gd name="f3" fmla="val 5400000"/>
              <a:gd name="f4" fmla="val 16200000"/>
              <a:gd name="f5" fmla="val w"/>
              <a:gd name="f6" fmla="val h"/>
              <a:gd name="f7" fmla="val 0"/>
              <a:gd name="f8" fmla="val 21600"/>
              <a:gd name="f9" fmla="+- 0 0 1"/>
              <a:gd name="f10" fmla="val -2147483647"/>
              <a:gd name="f11" fmla="val 2147483647"/>
              <a:gd name="f12" fmla="val 3590"/>
              <a:gd name="f13" fmla="val 8970"/>
              <a:gd name="f14" fmla="val 12630"/>
              <a:gd name="f15" fmla="val 18010"/>
              <a:gd name="f16" fmla="*/ f5 1 21600"/>
              <a:gd name="f17" fmla="*/ f6 1 21600"/>
              <a:gd name="f18" fmla="pin -2147483647 f0 2147483647"/>
              <a:gd name="f19" fmla="pin -2147483647 f1 2147483647"/>
              <a:gd name="f20" fmla="+- 0 0 f12"/>
              <a:gd name="f21" fmla="+- 3590 0 f7"/>
              <a:gd name="f22" fmla="+- 0 0 f3"/>
              <a:gd name="f23" fmla="+- 21600 0 f15"/>
              <a:gd name="f24" fmla="+- 18010 0 f8"/>
              <a:gd name="f25" fmla="+- f18 0 10800"/>
              <a:gd name="f26" fmla="+- f19 0 10800"/>
              <a:gd name="f27" fmla="+- f19 0 21600"/>
              <a:gd name="f28" fmla="+- f18 0 21600"/>
              <a:gd name="f29" fmla="*/ f18 f16 1"/>
              <a:gd name="f30" fmla="*/ f19 f17 1"/>
              <a:gd name="f31" fmla="*/ 800 f16 1"/>
              <a:gd name="f32" fmla="*/ 20800 f16 1"/>
              <a:gd name="f33" fmla="*/ 20800 f17 1"/>
              <a:gd name="f34" fmla="*/ 800 f17 1"/>
              <a:gd name="f35" fmla="abs f20"/>
              <a:gd name="f36" fmla="abs f21"/>
              <a:gd name="f37" fmla="?: f20 f22 f3"/>
              <a:gd name="f38" fmla="?: f20 f3 f22"/>
              <a:gd name="f39" fmla="?: f20 f4 f3"/>
              <a:gd name="f40" fmla="?: f20 f3 f4"/>
              <a:gd name="f41" fmla="abs f23"/>
              <a:gd name="f42" fmla="?: f21 f22 f3"/>
              <a:gd name="f43" fmla="?: f21 f3 f22"/>
              <a:gd name="f44" fmla="?: f23 0 f2"/>
              <a:gd name="f45" fmla="?: f23 f2 0"/>
              <a:gd name="f46" fmla="abs f24"/>
              <a:gd name="f47" fmla="?: f23 f22 f3"/>
              <a:gd name="f48" fmla="?: f23 f3 f22"/>
              <a:gd name="f49" fmla="?: f23 f4 f3"/>
              <a:gd name="f50" fmla="?: f23 f3 f4"/>
              <a:gd name="f51" fmla="?: f24 f22 f3"/>
              <a:gd name="f52" fmla="?: f24 f3 f22"/>
              <a:gd name="f53" fmla="?: f20 0 f2"/>
              <a:gd name="f54" fmla="?: f20 f2 0"/>
              <a:gd name="f55" fmla="abs f25"/>
              <a:gd name="f56" fmla="abs f26"/>
              <a:gd name="f57" fmla="?: f20 f40 f39"/>
              <a:gd name="f58" fmla="?: f20 f39 f40"/>
              <a:gd name="f59" fmla="?: f21 f38 f37"/>
              <a:gd name="f60" fmla="?: f21 f45 f44"/>
              <a:gd name="f61" fmla="?: f21 f44 f45"/>
              <a:gd name="f62" fmla="?: f23 f42 f43"/>
              <a:gd name="f63" fmla="?: f23 f50 f49"/>
              <a:gd name="f64" fmla="?: f23 f49 f50"/>
              <a:gd name="f65" fmla="?: f24 f48 f47"/>
              <a:gd name="f66" fmla="?: f24 f54 f53"/>
              <a:gd name="f67" fmla="?: f24 f53 f54"/>
              <a:gd name="f68" fmla="?: f20 f51 f52"/>
              <a:gd name="f69" fmla="+- f55 0 f56"/>
              <a:gd name="f70" fmla="+- f56 0 f55"/>
              <a:gd name="f71" fmla="?: f21 f58 f57"/>
              <a:gd name="f72" fmla="?: f23 f60 f61"/>
              <a:gd name="f73" fmla="?: f24 f64 f63"/>
              <a:gd name="f74" fmla="?: f20 f66 f67"/>
              <a:gd name="f75" fmla="?: f26 f9 f69"/>
              <a:gd name="f76" fmla="?: f26 f69 f9"/>
              <a:gd name="f77" fmla="?: f25 f9 f70"/>
              <a:gd name="f78" fmla="?: f25 f70 f9"/>
              <a:gd name="f79" fmla="?: f18 f9 f75"/>
              <a:gd name="f80" fmla="?: f18 f9 f76"/>
              <a:gd name="f81" fmla="?: f27 f77 f9"/>
              <a:gd name="f82" fmla="?: f27 f78 f9"/>
              <a:gd name="f83" fmla="?: f28 f76 f9"/>
              <a:gd name="f84" fmla="?: f28 f75 f9"/>
              <a:gd name="f85" fmla="?: f19 f9 f78"/>
              <a:gd name="f86" fmla="?: f19 f9 f77"/>
              <a:gd name="f87" fmla="?: f79 f18 0"/>
              <a:gd name="f88" fmla="?: f79 f19 6280"/>
              <a:gd name="f89" fmla="?: f80 f18 0"/>
              <a:gd name="f90" fmla="?: f80 f19 15320"/>
              <a:gd name="f91" fmla="?: f81 f18 6280"/>
              <a:gd name="f92" fmla="?: f81 f19 21600"/>
              <a:gd name="f93" fmla="?: f82 f18 15320"/>
              <a:gd name="f94" fmla="?: f82 f19 21600"/>
              <a:gd name="f95" fmla="?: f83 f18 21600"/>
              <a:gd name="f96" fmla="?: f83 f19 15320"/>
              <a:gd name="f97" fmla="?: f84 f18 21600"/>
              <a:gd name="f98" fmla="?: f84 f19 6280"/>
              <a:gd name="f99" fmla="?: f85 f18 15320"/>
              <a:gd name="f100" fmla="?: f85 f19 0"/>
              <a:gd name="f101" fmla="?: f86 f18 6280"/>
              <a:gd name="f102" fmla="?: f86 f19 0"/>
            </a:gdLst>
            <a:ahLst>
              <a:ahXY gdRefX="f0" minX="f10" maxX="f11" gdRefY="f1" minY="f10" maxY="f11">
                <a:pos x="f29" y="f30"/>
              </a:ahXY>
            </a:ahLst>
            <a:cxnLst>
              <a:cxn ang="3cd4">
                <a:pos x="hc" y="t"/>
              </a:cxn>
              <a:cxn ang="0">
                <a:pos x="r" y="vc"/>
              </a:cxn>
              <a:cxn ang="cd4">
                <a:pos x="hc" y="b"/>
              </a:cxn>
              <a:cxn ang="cd2">
                <a:pos x="l" y="vc"/>
              </a:cxn>
            </a:cxnLst>
            <a:rect l="f31" t="f34" r="f32" b="f33"/>
            <a:pathLst>
              <a:path w="21600" h="21600">
                <a:moveTo>
                  <a:pt x="f12" y="f7"/>
                </a:moveTo>
                <a:arcTo wR="f35" hR="f36" stAng="f71" swAng="f59"/>
                <a:lnTo>
                  <a:pt x="f87" y="f88"/>
                </a:lnTo>
                <a:lnTo>
                  <a:pt x="f7" y="f13"/>
                </a:lnTo>
                <a:lnTo>
                  <a:pt x="f7" y="f14"/>
                </a:lnTo>
                <a:lnTo>
                  <a:pt x="f89" y="f90"/>
                </a:lnTo>
                <a:lnTo>
                  <a:pt x="f7" y="f15"/>
                </a:lnTo>
                <a:arcTo wR="f36" hR="f41" stAng="f72" swAng="f62"/>
                <a:lnTo>
                  <a:pt x="f91" y="f92"/>
                </a:lnTo>
                <a:lnTo>
                  <a:pt x="f13" y="f8"/>
                </a:lnTo>
                <a:lnTo>
                  <a:pt x="f14" y="f8"/>
                </a:lnTo>
                <a:lnTo>
                  <a:pt x="f93" y="f94"/>
                </a:lnTo>
                <a:lnTo>
                  <a:pt x="f15" y="f8"/>
                </a:lnTo>
                <a:arcTo wR="f41" hR="f46" stAng="f73" swAng="f65"/>
                <a:lnTo>
                  <a:pt x="f95" y="f96"/>
                </a:lnTo>
                <a:lnTo>
                  <a:pt x="f8" y="f14"/>
                </a:lnTo>
                <a:lnTo>
                  <a:pt x="f8" y="f13"/>
                </a:lnTo>
                <a:lnTo>
                  <a:pt x="f97" y="f98"/>
                </a:lnTo>
                <a:lnTo>
                  <a:pt x="f8" y="f12"/>
                </a:lnTo>
                <a:arcTo wR="f46" hR="f35" stAng="f74" swAng="f68"/>
                <a:lnTo>
                  <a:pt x="f99" y="f100"/>
                </a:lnTo>
                <a:lnTo>
                  <a:pt x="f14" y="f7"/>
                </a:lnTo>
                <a:lnTo>
                  <a:pt x="f13" y="f7"/>
                </a:lnTo>
                <a:lnTo>
                  <a:pt x="f101" y="f102"/>
                </a:lnTo>
                <a:close/>
              </a:path>
            </a:pathLst>
          </a:custGeom>
          <a:solidFill>
            <a:srgbClr val="CFE7F5"/>
          </a:solidFill>
          <a:ln w="0">
            <a:solidFill>
              <a:srgbClr val="808080"/>
            </a:solidFill>
            <a:prstDash val="solid"/>
          </a:ln>
        </p:spPr>
        <p:txBody>
          <a:bodyPr vert="horz" wrap="none" lIns="81000" tIns="40500" rIns="81000" bIns="40500" anchor="ctr" anchorCtr="0" compatLnSpc="0">
            <a:noAutofit/>
          </a:bodyPr>
          <a:lstStyle/>
          <a:p>
            <a:pPr algn="ctr" defTabSz="822960" hangingPunct="0"/>
            <a:r>
              <a:rPr lang="en-US" sz="1764">
                <a:solidFill>
                  <a:prstClr val="black"/>
                </a:solidFill>
                <a:latin typeface="IBM Plex Sans" panose="020B0503050203000203" pitchFamily="34" charset="0"/>
                <a:ea typeface="Microsoft YaHei" pitchFamily="2"/>
                <a:cs typeface="Mangal" pitchFamily="2"/>
              </a:rPr>
              <a:t>What happens if</a:t>
            </a:r>
          </a:p>
          <a:p>
            <a:pPr algn="ctr" defTabSz="822960" hangingPunct="0"/>
            <a:r>
              <a:rPr lang="en-US" sz="1764">
                <a:solidFill>
                  <a:prstClr val="black"/>
                </a:solidFill>
                <a:latin typeface="IBM Plex Sans" panose="020B0503050203000203" pitchFamily="34" charset="0"/>
                <a:ea typeface="Microsoft YaHei" pitchFamily="2"/>
                <a:cs typeface="Mangal" pitchFamily="2"/>
              </a:rPr>
              <a:t>This service fails?</a:t>
            </a:r>
          </a:p>
        </p:txBody>
      </p:sp>
      <p:sp>
        <p:nvSpPr>
          <p:cNvPr id="129" name="TextBox 128">
            <a:extLst>
              <a:ext uri="{FF2B5EF4-FFF2-40B4-BE49-F238E27FC236}">
                <a16:creationId xmlns:a16="http://schemas.microsoft.com/office/drawing/2014/main" id="{FCA2ACE4-7EC9-46C5-BA0F-EA44A8540DD2}"/>
              </a:ext>
            </a:extLst>
          </p:cNvPr>
          <p:cNvSpPr txBox="1"/>
          <p:nvPr/>
        </p:nvSpPr>
        <p:spPr>
          <a:xfrm>
            <a:off x="4740976" y="4068671"/>
            <a:ext cx="302274" cy="375846"/>
          </a:xfrm>
          <a:prstGeom prst="rect">
            <a:avLst/>
          </a:prstGeom>
          <a:noFill/>
          <a:ln>
            <a:noFill/>
          </a:ln>
        </p:spPr>
        <p:txBody>
          <a:bodyPr vert="horz" wrap="none" lIns="81000" tIns="40500" rIns="81000" bIns="40500" anchorCtr="0" compatLnSpc="0">
            <a:spAutoFit/>
          </a:bodyPr>
          <a:lstStyle/>
          <a:p>
            <a:pPr defTabSz="822960" hangingPunct="0"/>
            <a:r>
              <a:rPr lang="en-US" sz="1764">
                <a:solidFill>
                  <a:srgbClr val="C5000B"/>
                </a:solidFill>
                <a:latin typeface="IBM Plex Sans" panose="020B0503050203000203" pitchFamily="34" charset="0"/>
                <a:ea typeface="Microsoft YaHei" pitchFamily="2"/>
                <a:cs typeface="Mangal" pitchFamily="2"/>
              </a:rPr>
              <a:t>X</a:t>
            </a:r>
          </a:p>
        </p:txBody>
      </p:sp>
      <p:sp>
        <p:nvSpPr>
          <p:cNvPr id="130" name="TextBox 129">
            <a:extLst>
              <a:ext uri="{FF2B5EF4-FFF2-40B4-BE49-F238E27FC236}">
                <a16:creationId xmlns:a16="http://schemas.microsoft.com/office/drawing/2014/main" id="{739CF924-2C6F-4C33-9652-EB7A543C325D}"/>
              </a:ext>
            </a:extLst>
          </p:cNvPr>
          <p:cNvSpPr txBox="1"/>
          <p:nvPr/>
        </p:nvSpPr>
        <p:spPr>
          <a:xfrm>
            <a:off x="5838041" y="4072883"/>
            <a:ext cx="302274" cy="375846"/>
          </a:xfrm>
          <a:prstGeom prst="rect">
            <a:avLst/>
          </a:prstGeom>
          <a:noFill/>
          <a:ln>
            <a:noFill/>
          </a:ln>
        </p:spPr>
        <p:txBody>
          <a:bodyPr vert="horz" wrap="none" lIns="81000" tIns="40500" rIns="81000" bIns="40500" anchorCtr="0" compatLnSpc="0">
            <a:spAutoFit/>
          </a:bodyPr>
          <a:lstStyle/>
          <a:p>
            <a:pPr defTabSz="822960" hangingPunct="0"/>
            <a:r>
              <a:rPr lang="en-US" sz="1764">
                <a:solidFill>
                  <a:srgbClr val="C5000B"/>
                </a:solidFill>
                <a:latin typeface="IBM Plex Sans" panose="020B0503050203000203" pitchFamily="34" charset="0"/>
                <a:ea typeface="Microsoft YaHei" pitchFamily="2"/>
                <a:cs typeface="Mangal" pitchFamily="2"/>
              </a:rPr>
              <a:t>X</a:t>
            </a:r>
          </a:p>
        </p:txBody>
      </p:sp>
      <p:sp>
        <p:nvSpPr>
          <p:cNvPr id="131" name="TextBox 130">
            <a:extLst>
              <a:ext uri="{FF2B5EF4-FFF2-40B4-BE49-F238E27FC236}">
                <a16:creationId xmlns:a16="http://schemas.microsoft.com/office/drawing/2014/main" id="{37F9D9ED-A10B-450B-A2B6-BBAE1168C003}"/>
              </a:ext>
            </a:extLst>
          </p:cNvPr>
          <p:cNvSpPr txBox="1"/>
          <p:nvPr/>
        </p:nvSpPr>
        <p:spPr>
          <a:xfrm>
            <a:off x="5738897" y="4667422"/>
            <a:ext cx="302274" cy="375846"/>
          </a:xfrm>
          <a:prstGeom prst="rect">
            <a:avLst/>
          </a:prstGeom>
          <a:noFill/>
          <a:ln>
            <a:noFill/>
          </a:ln>
        </p:spPr>
        <p:txBody>
          <a:bodyPr vert="horz" wrap="none" lIns="81000" tIns="40500" rIns="81000" bIns="40500" anchorCtr="0" compatLnSpc="0">
            <a:spAutoFit/>
          </a:bodyPr>
          <a:lstStyle/>
          <a:p>
            <a:pPr defTabSz="822960" hangingPunct="0"/>
            <a:r>
              <a:rPr lang="en-US" sz="1764">
                <a:solidFill>
                  <a:srgbClr val="C5000B"/>
                </a:solidFill>
                <a:latin typeface="IBM Plex Sans" panose="020B0503050203000203" pitchFamily="34" charset="0"/>
                <a:ea typeface="Microsoft YaHei" pitchFamily="2"/>
                <a:cs typeface="Mangal" pitchFamily="2"/>
              </a:rPr>
              <a:t>X</a:t>
            </a:r>
          </a:p>
        </p:txBody>
      </p:sp>
      <p:sp>
        <p:nvSpPr>
          <p:cNvPr id="132" name="TextBox 131">
            <a:extLst>
              <a:ext uri="{FF2B5EF4-FFF2-40B4-BE49-F238E27FC236}">
                <a16:creationId xmlns:a16="http://schemas.microsoft.com/office/drawing/2014/main" id="{0DF331B2-9ED0-4CDA-A4D3-001E0D709E72}"/>
              </a:ext>
            </a:extLst>
          </p:cNvPr>
          <p:cNvSpPr txBox="1"/>
          <p:nvPr/>
        </p:nvSpPr>
        <p:spPr>
          <a:xfrm>
            <a:off x="4643777" y="4666127"/>
            <a:ext cx="302274" cy="375846"/>
          </a:xfrm>
          <a:prstGeom prst="rect">
            <a:avLst/>
          </a:prstGeom>
          <a:noFill/>
          <a:ln>
            <a:noFill/>
          </a:ln>
        </p:spPr>
        <p:txBody>
          <a:bodyPr vert="horz" wrap="none" lIns="81000" tIns="40500" rIns="81000" bIns="40500" anchorCtr="0" compatLnSpc="0">
            <a:spAutoFit/>
          </a:bodyPr>
          <a:lstStyle/>
          <a:p>
            <a:pPr defTabSz="822960" hangingPunct="0"/>
            <a:r>
              <a:rPr lang="en-US" sz="1764">
                <a:solidFill>
                  <a:srgbClr val="C5000B"/>
                </a:solidFill>
                <a:latin typeface="IBM Plex Sans" panose="020B0503050203000203" pitchFamily="34" charset="0"/>
                <a:ea typeface="Microsoft YaHei" pitchFamily="2"/>
                <a:cs typeface="Mangal" pitchFamily="2"/>
              </a:rPr>
              <a:t>X</a:t>
            </a:r>
          </a:p>
        </p:txBody>
      </p:sp>
      <p:sp>
        <p:nvSpPr>
          <p:cNvPr id="133" name="TextBox 132">
            <a:extLst>
              <a:ext uri="{FF2B5EF4-FFF2-40B4-BE49-F238E27FC236}">
                <a16:creationId xmlns:a16="http://schemas.microsoft.com/office/drawing/2014/main" id="{45D569DB-BBF8-4673-A19A-3B1BA2210182}"/>
              </a:ext>
            </a:extLst>
          </p:cNvPr>
          <p:cNvSpPr txBox="1"/>
          <p:nvPr/>
        </p:nvSpPr>
        <p:spPr>
          <a:xfrm>
            <a:off x="6196384" y="2974523"/>
            <a:ext cx="302274" cy="375846"/>
          </a:xfrm>
          <a:prstGeom prst="rect">
            <a:avLst/>
          </a:prstGeom>
          <a:noFill/>
          <a:ln>
            <a:noFill/>
          </a:ln>
        </p:spPr>
        <p:txBody>
          <a:bodyPr vert="horz" wrap="none" lIns="81000" tIns="40500" rIns="81000" bIns="40500" anchorCtr="0" compatLnSpc="0">
            <a:spAutoFit/>
          </a:bodyPr>
          <a:lstStyle/>
          <a:p>
            <a:pPr defTabSz="822960" hangingPunct="0"/>
            <a:r>
              <a:rPr lang="en-US" sz="1764">
                <a:solidFill>
                  <a:srgbClr val="C5000B"/>
                </a:solidFill>
                <a:latin typeface="IBM Plex Sans" panose="020B0503050203000203" pitchFamily="34" charset="0"/>
                <a:ea typeface="Microsoft YaHei" pitchFamily="2"/>
                <a:cs typeface="Mangal" pitchFamily="2"/>
              </a:rPr>
              <a:t>X</a:t>
            </a:r>
          </a:p>
        </p:txBody>
      </p:sp>
      <p:sp>
        <p:nvSpPr>
          <p:cNvPr id="134" name="TextBox 133">
            <a:extLst>
              <a:ext uri="{FF2B5EF4-FFF2-40B4-BE49-F238E27FC236}">
                <a16:creationId xmlns:a16="http://schemas.microsoft.com/office/drawing/2014/main" id="{0382A799-D4DA-4044-84D1-7CEBE8F97A9E}"/>
              </a:ext>
            </a:extLst>
          </p:cNvPr>
          <p:cNvSpPr txBox="1"/>
          <p:nvPr/>
        </p:nvSpPr>
        <p:spPr>
          <a:xfrm>
            <a:off x="3927089" y="2973875"/>
            <a:ext cx="302274" cy="375846"/>
          </a:xfrm>
          <a:prstGeom prst="rect">
            <a:avLst/>
          </a:prstGeom>
          <a:noFill/>
          <a:ln>
            <a:noFill/>
          </a:ln>
        </p:spPr>
        <p:txBody>
          <a:bodyPr vert="horz" wrap="none" lIns="81000" tIns="40500" rIns="81000" bIns="40500" anchorCtr="0" compatLnSpc="0">
            <a:spAutoFit/>
          </a:bodyPr>
          <a:lstStyle/>
          <a:p>
            <a:pPr defTabSz="822960" hangingPunct="0"/>
            <a:r>
              <a:rPr lang="en-US" sz="1764">
                <a:solidFill>
                  <a:srgbClr val="C5000B"/>
                </a:solidFill>
                <a:latin typeface="IBM Plex Sans" panose="020B0503050203000203" pitchFamily="34" charset="0"/>
                <a:ea typeface="Microsoft YaHei" pitchFamily="2"/>
                <a:cs typeface="Mangal" pitchFamily="2"/>
              </a:rPr>
              <a:t>X</a:t>
            </a:r>
          </a:p>
        </p:txBody>
      </p:sp>
      <p:cxnSp>
        <p:nvCxnSpPr>
          <p:cNvPr id="135" name="Connector: Elbow 134">
            <a:extLst>
              <a:ext uri="{FF2B5EF4-FFF2-40B4-BE49-F238E27FC236}">
                <a16:creationId xmlns:a16="http://schemas.microsoft.com/office/drawing/2014/main" id="{3404C097-06B2-44AA-856D-C1E3CCF75010}"/>
              </a:ext>
            </a:extLst>
          </p:cNvPr>
          <p:cNvCxnSpPr>
            <a:stCxn id="130" idx="2"/>
            <a:endCxn id="109" idx="0"/>
          </p:cNvCxnSpPr>
          <p:nvPr/>
        </p:nvCxnSpPr>
        <p:spPr>
          <a:xfrm rot="5400000">
            <a:off x="5804992" y="4481941"/>
            <a:ext cx="217398" cy="150975"/>
          </a:xfrm>
          <a:prstGeom prst="bentConnector3">
            <a:avLst>
              <a:gd name="adj1" fmla="val 50000"/>
            </a:avLst>
          </a:prstGeom>
          <a:noFill/>
          <a:ln w="0">
            <a:solidFill>
              <a:srgbClr val="808080"/>
            </a:solidFill>
            <a:prstDash val="solid"/>
          </a:ln>
        </p:spPr>
      </p:cxnSp>
      <p:cxnSp>
        <p:nvCxnSpPr>
          <p:cNvPr id="136" name="Connector: Elbow 135">
            <a:extLst>
              <a:ext uri="{FF2B5EF4-FFF2-40B4-BE49-F238E27FC236}">
                <a16:creationId xmlns:a16="http://schemas.microsoft.com/office/drawing/2014/main" id="{8D1233F6-A356-444E-A953-3E018150716F}"/>
              </a:ext>
            </a:extLst>
          </p:cNvPr>
          <p:cNvCxnSpPr>
            <a:stCxn id="109" idx="2"/>
            <a:endCxn id="107" idx="0"/>
          </p:cNvCxnSpPr>
          <p:nvPr/>
        </p:nvCxnSpPr>
        <p:spPr>
          <a:xfrm rot="5400000">
            <a:off x="5529593" y="4855181"/>
            <a:ext cx="198936" cy="418284"/>
          </a:xfrm>
          <a:prstGeom prst="bentConnector3">
            <a:avLst>
              <a:gd name="adj1" fmla="val 50000"/>
            </a:avLst>
          </a:prstGeom>
          <a:noFill/>
          <a:ln w="0">
            <a:solidFill>
              <a:srgbClr val="808080"/>
            </a:solidFill>
            <a:prstDash val="solid"/>
          </a:ln>
        </p:spPr>
      </p:cxnSp>
      <p:cxnSp>
        <p:nvCxnSpPr>
          <p:cNvPr id="137" name="Connector: Elbow 136">
            <a:extLst>
              <a:ext uri="{FF2B5EF4-FFF2-40B4-BE49-F238E27FC236}">
                <a16:creationId xmlns:a16="http://schemas.microsoft.com/office/drawing/2014/main" id="{4955E57E-7CF9-4883-8818-68FB028D22D6}"/>
              </a:ext>
            </a:extLst>
          </p:cNvPr>
          <p:cNvCxnSpPr>
            <a:stCxn id="126" idx="2"/>
            <a:endCxn id="108" idx="0"/>
          </p:cNvCxnSpPr>
          <p:nvPr/>
        </p:nvCxnSpPr>
        <p:spPr>
          <a:xfrm rot="5400000">
            <a:off x="6455342" y="5004465"/>
            <a:ext cx="198936" cy="119717"/>
          </a:xfrm>
          <a:prstGeom prst="bentConnector3">
            <a:avLst>
              <a:gd name="adj1" fmla="val 50000"/>
            </a:avLst>
          </a:prstGeom>
          <a:noFill/>
          <a:ln w="0">
            <a:solidFill>
              <a:srgbClr val="808080"/>
            </a:solidFill>
            <a:prstDash val="solid"/>
          </a:ln>
        </p:spPr>
      </p:cxnSp>
      <p:cxnSp>
        <p:nvCxnSpPr>
          <p:cNvPr id="138" name="Connector: Elbow 137">
            <a:extLst>
              <a:ext uri="{FF2B5EF4-FFF2-40B4-BE49-F238E27FC236}">
                <a16:creationId xmlns:a16="http://schemas.microsoft.com/office/drawing/2014/main" id="{D0985926-A91D-4874-8CBD-D34C7DEDDE0D}"/>
              </a:ext>
            </a:extLst>
          </p:cNvPr>
          <p:cNvCxnSpPr>
            <a:stCxn id="97" idx="2"/>
            <a:endCxn id="102" idx="0"/>
          </p:cNvCxnSpPr>
          <p:nvPr/>
        </p:nvCxnSpPr>
        <p:spPr>
          <a:xfrm rot="16200000" flipH="1">
            <a:off x="2864531" y="4454392"/>
            <a:ext cx="197965" cy="222913"/>
          </a:xfrm>
          <a:prstGeom prst="bentConnector3">
            <a:avLst>
              <a:gd name="adj1" fmla="val 50000"/>
            </a:avLst>
          </a:prstGeom>
          <a:noFill/>
          <a:ln w="0">
            <a:solidFill>
              <a:srgbClr val="808080"/>
            </a:solidFill>
            <a:prstDash val="solid"/>
          </a:ln>
        </p:spPr>
      </p:cxnSp>
    </p:spTree>
    <p:extLst>
      <p:ext uri="{BB962C8B-B14F-4D97-AF65-F5344CB8AC3E}">
        <p14:creationId xmlns:p14="http://schemas.microsoft.com/office/powerpoint/2010/main" val="2623292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Distributed Systems – More Failure Opportunities</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3477875"/>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Distributed systems →  more opportunity for failure</a:t>
            </a:r>
          </a:p>
          <a:p>
            <a:pPr marL="285750" indent="-285750">
              <a:buFont typeface="Arial" panose="020B0604020202020204" pitchFamily="34" charset="0"/>
              <a:buChar char="•"/>
            </a:pPr>
            <a:endParaRPr lang="en-US" sz="2000" dirty="0">
              <a:latin typeface="IBM Plex Sans" panose="020B0503050203000203" pitchFamily="34" charset="0"/>
            </a:endParaRPr>
          </a:p>
          <a:p>
            <a:pPr marL="285750" indent="-285750">
              <a:buFont typeface="Arial" panose="020B0604020202020204" pitchFamily="34" charset="0"/>
              <a:buChar char="•"/>
            </a:pPr>
            <a:r>
              <a:rPr lang="en-US" sz="2000" dirty="0">
                <a:latin typeface="IBM Plex Sans" panose="020B0503050203000203" pitchFamily="34" charset="0"/>
              </a:rPr>
              <a:t>Remember the fallacies of Distributed Computing</a:t>
            </a:r>
          </a:p>
          <a:p>
            <a:pPr marL="285750" indent="-285750">
              <a:buFont typeface="Arial" panose="020B0604020202020204" pitchFamily="34" charset="0"/>
              <a:buChar char="•"/>
            </a:pPr>
            <a:endParaRPr lang="en-US" sz="2000" dirty="0">
              <a:latin typeface="IBM Plex Sans" panose="020B0503050203000203" pitchFamily="34" charset="0"/>
            </a:endParaRPr>
          </a:p>
          <a:p>
            <a:pPr marL="285750" indent="-285750">
              <a:buFont typeface="Arial" panose="020B0604020202020204" pitchFamily="34" charset="0"/>
              <a:buChar char="•"/>
            </a:pPr>
            <a:r>
              <a:rPr lang="en-US" sz="2000" dirty="0">
                <a:latin typeface="IBM Plex Sans" panose="020B0503050203000203" pitchFamily="34" charset="0"/>
              </a:rPr>
              <a:t>The Math: Assume 99.95% Uptime (Amazon EC2 SLA)</a:t>
            </a:r>
          </a:p>
          <a:p>
            <a:pPr marL="285750" indent="-285750">
              <a:buFont typeface="Arial" panose="020B0604020202020204" pitchFamily="34" charset="0"/>
              <a:buChar char="•"/>
            </a:pPr>
            <a:endParaRPr lang="en-US" sz="2000" dirty="0">
              <a:latin typeface="IBM Plex Sans" panose="020B0503050203000203" pitchFamily="34" charset="0"/>
            </a:endParaRPr>
          </a:p>
          <a:p>
            <a:pPr marL="285750" indent="-285750">
              <a:buFont typeface="Arial" panose="020B0604020202020204" pitchFamily="34" charset="0"/>
              <a:buChar char="•"/>
            </a:pPr>
            <a:r>
              <a:rPr lang="en-US" sz="2000" dirty="0">
                <a:latin typeface="IBM Plex Sans" panose="020B0503050203000203" pitchFamily="34" charset="0"/>
              </a:rPr>
              <a:t>Single app – 22 minutes down per month</a:t>
            </a:r>
          </a:p>
          <a:p>
            <a:pPr marL="285750" indent="-285750">
              <a:buFont typeface="Arial" panose="020B0604020202020204" pitchFamily="34" charset="0"/>
              <a:buChar char="•"/>
            </a:pPr>
            <a:endParaRPr lang="en-US" sz="2000" dirty="0">
              <a:latin typeface="IBM Plex Sans" panose="020B0503050203000203" pitchFamily="34" charset="0"/>
            </a:endParaRPr>
          </a:p>
          <a:p>
            <a:pPr marL="285750" indent="-285750">
              <a:buFont typeface="Arial" panose="020B0604020202020204" pitchFamily="34" charset="0"/>
              <a:buChar char="•"/>
            </a:pPr>
            <a:r>
              <a:rPr lang="en-US" sz="2000" dirty="0">
                <a:latin typeface="IBM Plex Sans" panose="020B0503050203000203" pitchFamily="34" charset="0"/>
              </a:rPr>
              <a:t>30 interrelated services – 11 hours downtime per month (bad)</a:t>
            </a:r>
          </a:p>
          <a:p>
            <a:pPr marL="285750" indent="-285750">
              <a:buFont typeface="Arial" panose="020B0604020202020204" pitchFamily="34" charset="0"/>
              <a:buChar char="•"/>
            </a:pPr>
            <a:endParaRPr lang="en-US" sz="2000" dirty="0">
              <a:latin typeface="IBM Plex Sans" panose="020B0503050203000203" pitchFamily="34" charset="0"/>
            </a:endParaRPr>
          </a:p>
          <a:p>
            <a:pPr marL="285750" indent="-285750">
              <a:buFont typeface="Arial" panose="020B0604020202020204" pitchFamily="34" charset="0"/>
              <a:buChar char="•"/>
            </a:pPr>
            <a:r>
              <a:rPr lang="en-US" sz="2000" dirty="0">
                <a:latin typeface="IBM Plex Sans" panose="020B0503050203000203" pitchFamily="34" charset="0"/>
              </a:rPr>
              <a:t>100 interrelated services – 36 hours downtime per month (ouch!)</a:t>
            </a:r>
          </a:p>
        </p:txBody>
      </p:sp>
    </p:spTree>
    <p:extLst>
      <p:ext uri="{BB962C8B-B14F-4D97-AF65-F5344CB8AC3E}">
        <p14:creationId xmlns:p14="http://schemas.microsoft.com/office/powerpoint/2010/main" val="332006516"/>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4604</TotalTime>
  <Words>5368</Words>
  <Application>Microsoft Office PowerPoint</Application>
  <PresentationFormat>Widescreen</PresentationFormat>
  <Paragraphs>467</Paragraphs>
  <Slides>34</Slides>
  <Notes>23</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34</vt:i4>
      </vt:variant>
    </vt:vector>
  </HeadingPairs>
  <TitlesOfParts>
    <vt:vector size="50" baseType="lpstr">
      <vt:lpstr>.AppleSystemUIFont</vt:lpstr>
      <vt:lpstr>Albany</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4_Light Background</vt:lpstr>
      <vt:lpstr>3_Light Background</vt:lpstr>
      <vt:lpstr>4_Color Block</vt:lpstr>
      <vt:lpstr>3_Dark Background</vt:lpstr>
      <vt:lpstr>Spring Cloud: Circuit Breaker - Hystrix  Audience: Developer</vt:lpstr>
      <vt:lpstr>Introduction</vt:lpstr>
      <vt:lpstr>Agenda</vt:lpstr>
      <vt:lpstr>Objectives</vt:lpstr>
      <vt:lpstr>Topics</vt:lpstr>
      <vt:lpstr>Cascading Failures and the Circuit Breaker Solution</vt:lpstr>
      <vt:lpstr>Faults versus Failures</vt:lpstr>
      <vt:lpstr>The Problem: Cascading Failure</vt:lpstr>
      <vt:lpstr>Distributed Systems – More Failure Opportunities</vt:lpstr>
      <vt:lpstr>The Circuit Breaker Pattern</vt:lpstr>
      <vt:lpstr>Using Spring Cloud Netflix Hystrix</vt:lpstr>
      <vt:lpstr>Hystrix – The Software Circuit Breaker</vt:lpstr>
      <vt:lpstr>Comparison with Physical Circuit Breaker</vt:lpstr>
      <vt:lpstr>Please Understand…</vt:lpstr>
      <vt:lpstr>Hystrix (Spring Cloud) Setup</vt:lpstr>
      <vt:lpstr>Hystrix (Spring Cloud) Example</vt:lpstr>
      <vt:lpstr>Custom Properties</vt:lpstr>
      <vt:lpstr>Independence from Other Libraries</vt:lpstr>
      <vt:lpstr>Command can be called various ways.</vt:lpstr>
      <vt:lpstr>Example: Asynchronous Command Execution</vt:lpstr>
      <vt:lpstr>Example: Reactive Command Execution</vt:lpstr>
      <vt:lpstr>Hystrix Properties</vt:lpstr>
      <vt:lpstr>How to Reset the Circuit Breaker?</vt:lpstr>
      <vt:lpstr>Monitoring with the Hystrix Dashboard and Turbine</vt:lpstr>
      <vt:lpstr>Hystrix Dashboard</vt:lpstr>
      <vt:lpstr>Hystrix Dashboard Setup</vt:lpstr>
      <vt:lpstr>Accessing Hystrix Dashboard</vt:lpstr>
      <vt:lpstr>The Hystrix Dashboard</vt:lpstr>
      <vt:lpstr>Monitoring using Turbine</vt:lpstr>
      <vt:lpstr>Lab     </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Audience: All</dc:title>
  <dc:creator>Archana Ananthanarayan</dc:creator>
  <cp:lastModifiedBy>Archana Ananthanarayan</cp:lastModifiedBy>
  <cp:revision>344</cp:revision>
  <dcterms:created xsi:type="dcterms:W3CDTF">2020-06-25T11:01:55Z</dcterms:created>
  <dcterms:modified xsi:type="dcterms:W3CDTF">2020-08-04T17:27:39Z</dcterms:modified>
</cp:coreProperties>
</file>